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85294" cy="6858000"/>
  <p:notesSz cx="6858000" cy="1218529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g"/><Relationship Id="rId4" Type="http://schemas.openxmlformats.org/officeDocument/2006/relationships/image" Target="../media/image-1-4.jpg"/><Relationship Id="rId5" Type="http://schemas.openxmlformats.org/officeDocument/2006/relationships/image" Target="../media/image-1-5.jpg"/><Relationship Id="rId6" Type="http://schemas.openxmlformats.org/officeDocument/2006/relationships/image" Target="../media/image-1-6.png"/><Relationship Id="rId7" Type="http://schemas.openxmlformats.org/officeDocument/2006/relationships/image" Target="../media/image-1-7.png"/><Relationship Id="rId8" Type="http://schemas.openxmlformats.org/officeDocument/2006/relationships/image" Target="../media/image-1-8.png"/><Relationship Id="rId9" Type="http://schemas.openxmlformats.org/officeDocument/2006/relationships/image" Target="../media/image-1-9.png"/><Relationship Id="rId10" Type="http://schemas.openxmlformats.org/officeDocument/2006/relationships/image" Target="../media/image-1-10.png"/><Relationship Id="rId11" Type="http://schemas.openxmlformats.org/officeDocument/2006/relationships/image" Target="../media/image-1-11.png"/><Relationship Id="rId12" Type="http://schemas.openxmlformats.org/officeDocument/2006/relationships/image" Target="../media/image-1-12.png"/><Relationship Id="rId13" Type="http://schemas.openxmlformats.org/officeDocument/2006/relationships/image" Target="../media/image-1-13.png"/><Relationship Id="rId14" Type="http://schemas.openxmlformats.org/officeDocument/2006/relationships/image" Target="../media/image-1-14.png"/><Relationship Id="rId15" Type="http://schemas.openxmlformats.org/officeDocument/2006/relationships/image" Target="../media/image-1-15.png"/><Relationship Id="rId16" Type="http://schemas.openxmlformats.org/officeDocument/2006/relationships/image" Target="../media/image-1-16.png"/><Relationship Id="rId17" Type="http://schemas.openxmlformats.org/officeDocument/2006/relationships/image" Target="../media/image-1-17.png"/><Relationship Id="rId18" Type="http://schemas.openxmlformats.org/officeDocument/2006/relationships/image" Target="../media/image-1-18.png"/><Relationship Id="rId19" Type="http://schemas.openxmlformats.org/officeDocument/2006/relationships/image" Target="../media/image-1-19.png"/><Relationship Id="rId20" Type="http://schemas.openxmlformats.org/officeDocument/2006/relationships/slideLayout" Target="../slideLayouts/slideLayout1.xml"/><Relationship Id="rId2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6939" y="240563"/>
            <a:ext cx="102030" cy="575741"/>
          </a:xfrm>
          <a:prstGeom prst="rect">
            <a:avLst/>
          </a:prstGeom>
          <a:solidFill>
            <a:srgbClr val="087F80"/>
          </a:solidFill>
          <a:ln w="12700">
            <a:solidFill>
              <a:srgbClr val="087F80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306090" y="1304590"/>
            <a:ext cx="2725658" cy="1122330"/>
          </a:xfrm>
          <a:prstGeom prst="roundRect">
            <a:avLst>
              <a:gd name="adj" fmla="val 7792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3235808" y="1304590"/>
            <a:ext cx="2769385" cy="1122330"/>
          </a:xfrm>
          <a:prstGeom prst="roundRect">
            <a:avLst>
              <a:gd name="adj" fmla="val 4888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245692" y="1304590"/>
            <a:ext cx="2703794" cy="1144193"/>
          </a:xfrm>
          <a:prstGeom prst="roundRect">
            <a:avLst>
              <a:gd name="adj" fmla="val 4795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204561" y="1304590"/>
            <a:ext cx="2674643" cy="1144193"/>
          </a:xfrm>
          <a:prstGeom prst="roundRect">
            <a:avLst>
              <a:gd name="adj" fmla="val 7643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327953" y="2579965"/>
            <a:ext cx="5669952" cy="2667355"/>
          </a:xfrm>
          <a:prstGeom prst="roundRect">
            <a:avLst>
              <a:gd name="adj" fmla="val 3005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252980" y="2579965"/>
            <a:ext cx="5626224" cy="2667355"/>
          </a:xfrm>
          <a:prstGeom prst="roundRect">
            <a:avLst>
              <a:gd name="adj" fmla="val 3005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7953" y="5458668"/>
            <a:ext cx="11551251" cy="1078603"/>
          </a:xfrm>
          <a:prstGeom prst="roundRect">
            <a:avLst>
              <a:gd name="adj" fmla="val 8108"/>
            </a:avLst>
          </a:prstGeom>
          <a:solidFill>
            <a:srgbClr val="FEFEFE"/>
          </a:solidFill>
          <a:ln w="15875">
            <a:solidFill>
              <a:srgbClr val="EEEEEE"/>
            </a:solidFill>
            <a:prstDash val="solid"/>
          </a:ln>
          <a:effectLst>
            <a:outerShdw sx="100000" sy="100000" kx="0" ky="0" algn="bl" rotWithShape="0" blurRad="50800" dist="25400" dir="2700000">
              <a:srgbClr val="000000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2324826" y="6161946"/>
            <a:ext cx="1311814" cy="0"/>
          </a:xfrm>
          <a:prstGeom prst="line">
            <a:avLst/>
          </a:prstGeom>
          <a:noFill/>
          <a:ln w="28575">
            <a:solidFill>
              <a:srgbClr val="087F8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859436" y="6161946"/>
            <a:ext cx="1457571" cy="0"/>
          </a:xfrm>
          <a:prstGeom prst="line">
            <a:avLst/>
          </a:prstGeom>
          <a:noFill/>
          <a:ln w="28575">
            <a:solidFill>
              <a:srgbClr val="2872C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437773" y="6161946"/>
            <a:ext cx="1486723" cy="0"/>
          </a:xfrm>
          <a:prstGeom prst="line">
            <a:avLst/>
          </a:prstGeom>
          <a:noFill/>
          <a:ln w="28575">
            <a:solidFill>
              <a:srgbClr val="D34D6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59967" y="6012545"/>
            <a:ext cx="419052" cy="0"/>
          </a:xfrm>
          <a:prstGeom prst="line">
            <a:avLst/>
          </a:prstGeom>
          <a:noFill/>
          <a:ln w="21864">
            <a:solidFill>
              <a:srgbClr val="BEBEB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60734" y="6012545"/>
            <a:ext cx="1031232" cy="0"/>
          </a:xfrm>
          <a:prstGeom prst="line">
            <a:avLst/>
          </a:prstGeom>
          <a:noFill/>
          <a:ln w="21864">
            <a:solidFill>
              <a:srgbClr val="BEBEBE"/>
            </a:solidFill>
            <a:prstDash val="solid"/>
          </a:ln>
        </p:spPr>
      </p:sp>
      <p:pic>
        <p:nvPicPr>
          <p:cNvPr id="15" name="Image 0" descr="connecto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80768" y="5917803"/>
            <a:ext cx="685058" cy="182196"/>
          </a:xfrm>
          <a:prstGeom prst="rect">
            <a:avLst/>
          </a:prstGeom>
        </p:spPr>
      </p:pic>
      <p:pic>
        <p:nvPicPr>
          <p:cNvPr id="16" name="Image 1" descr="connector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7655" y="5925091"/>
            <a:ext cx="1129618" cy="182196"/>
          </a:xfrm>
          <a:prstGeom prst="rect">
            <a:avLst/>
          </a:prstGeom>
        </p:spPr>
      </p:pic>
      <p:pic>
        <p:nvPicPr>
          <p:cNvPr id="17" name="Image 2" descr="chart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574" y="3148418"/>
            <a:ext cx="5261832" cy="1982297"/>
          </a:xfrm>
          <a:prstGeom prst="rect">
            <a:avLst/>
          </a:prstGeom>
        </p:spPr>
      </p:pic>
      <p:pic>
        <p:nvPicPr>
          <p:cNvPr id="18" name="Image 3" descr="image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331" y="5895939"/>
            <a:ext cx="204060" cy="225924"/>
          </a:xfrm>
          <a:prstGeom prst="rect">
            <a:avLst/>
          </a:prstGeom>
        </p:spPr>
      </p:pic>
      <p:pic>
        <p:nvPicPr>
          <p:cNvPr id="19" name="Image 4" descr="chart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932" y="3082827"/>
            <a:ext cx="4591349" cy="2040600"/>
          </a:xfrm>
          <a:prstGeom prst="rect">
            <a:avLst/>
          </a:prstGeom>
        </p:spPr>
      </p:pic>
      <p:pic>
        <p:nvPicPr>
          <p:cNvPr id="20" name="Image 5" descr="icon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2863" y="5560698"/>
            <a:ext cx="881831" cy="896406"/>
          </a:xfrm>
          <a:prstGeom prst="rect">
            <a:avLst/>
          </a:prstGeom>
        </p:spPr>
      </p:pic>
      <p:pic>
        <p:nvPicPr>
          <p:cNvPr id="21" name="Image 6" descr="icon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8488" y="5560698"/>
            <a:ext cx="874543" cy="903694"/>
          </a:xfrm>
          <a:prstGeom prst="rect">
            <a:avLst/>
          </a:prstGeom>
        </p:spPr>
      </p:pic>
      <p:pic>
        <p:nvPicPr>
          <p:cNvPr id="22" name="Image 7" descr="icon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55541" y="5560698"/>
            <a:ext cx="874543" cy="896406"/>
          </a:xfrm>
          <a:prstGeom prst="rect">
            <a:avLst/>
          </a:prstGeom>
        </p:spPr>
      </p:pic>
      <p:pic>
        <p:nvPicPr>
          <p:cNvPr id="23" name="Image 8" descr="icon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06591" y="1464923"/>
            <a:ext cx="794376" cy="801664"/>
          </a:xfrm>
          <a:prstGeom prst="rect">
            <a:avLst/>
          </a:prstGeom>
        </p:spPr>
      </p:pic>
      <p:pic>
        <p:nvPicPr>
          <p:cNvPr id="24" name="Image 9" descr="icon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5126" y="1464923"/>
            <a:ext cx="801664" cy="801664"/>
          </a:xfrm>
          <a:prstGeom prst="rect">
            <a:avLst/>
          </a:prstGeom>
        </p:spPr>
      </p:pic>
      <p:pic>
        <p:nvPicPr>
          <p:cNvPr id="25" name="Image 10" descr="icon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9135" y="1457635"/>
            <a:ext cx="794376" cy="808952"/>
          </a:xfrm>
          <a:prstGeom prst="rect">
            <a:avLst/>
          </a:prstGeom>
        </p:spPr>
      </p:pic>
      <p:pic>
        <p:nvPicPr>
          <p:cNvPr id="26" name="Image 11" descr="icon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0601" y="1494074"/>
            <a:ext cx="787088" cy="794376"/>
          </a:xfrm>
          <a:prstGeom prst="rect">
            <a:avLst/>
          </a:prstGeom>
        </p:spPr>
      </p:pic>
      <p:pic>
        <p:nvPicPr>
          <p:cNvPr id="27" name="Image 12" descr="icon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86292" y="1865755"/>
            <a:ext cx="539301" cy="364393"/>
          </a:xfrm>
          <a:prstGeom prst="rect">
            <a:avLst/>
          </a:prstGeom>
        </p:spPr>
      </p:pic>
      <p:pic>
        <p:nvPicPr>
          <p:cNvPr id="28" name="Image 13" descr="icon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08055" y="3177569"/>
            <a:ext cx="429983" cy="429983"/>
          </a:xfrm>
          <a:prstGeom prst="rect">
            <a:avLst/>
          </a:prstGeom>
        </p:spPr>
      </p:pic>
      <p:pic>
        <p:nvPicPr>
          <p:cNvPr id="29" name="Image 14" descr="icon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508055" y="3877203"/>
            <a:ext cx="422696" cy="429983"/>
          </a:xfrm>
          <a:prstGeom prst="rect">
            <a:avLst/>
          </a:prstGeom>
        </p:spPr>
      </p:pic>
      <p:pic>
        <p:nvPicPr>
          <p:cNvPr id="30" name="Image 15" descr="icon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12280" y="1843891"/>
            <a:ext cx="546589" cy="400832"/>
          </a:xfrm>
          <a:prstGeom prst="rect">
            <a:avLst/>
          </a:prstGeom>
        </p:spPr>
      </p:pic>
      <p:pic>
        <p:nvPicPr>
          <p:cNvPr id="31" name="Image 16" descr="icon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508055" y="4584125"/>
            <a:ext cx="429983" cy="429983"/>
          </a:xfrm>
          <a:prstGeom prst="rect">
            <a:avLst/>
          </a:prstGeom>
        </p:spPr>
      </p:pic>
      <p:pic>
        <p:nvPicPr>
          <p:cNvPr id="32" name="Image 17" descr="icon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393013" y="1865755"/>
            <a:ext cx="466423" cy="349817"/>
          </a:xfrm>
          <a:prstGeom prst="rect">
            <a:avLst/>
          </a:prstGeom>
        </p:spPr>
      </p:pic>
      <p:pic>
        <p:nvPicPr>
          <p:cNvPr id="33" name="Image 18" descr="icon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1296176" y="1873043"/>
            <a:ext cx="444559" cy="335241"/>
          </a:xfrm>
          <a:prstGeom prst="rect">
            <a:avLst/>
          </a:prstGeom>
        </p:spPr>
      </p:pic>
      <p:sp>
        <p:nvSpPr>
          <p:cNvPr id="34" name="Text 13"/>
          <p:cNvSpPr txBox="1"/>
          <p:nvPr/>
        </p:nvSpPr>
        <p:spPr>
          <a:xfrm>
            <a:off x="524726" y="218563"/>
            <a:ext cx="4365699" cy="64889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rgbClr val="111A3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SaaS 收入扩张看板</a:t>
            </a:r>
            <a:endParaRPr lang="en-US" sz="3800" dirty="0"/>
          </a:p>
        </p:txBody>
      </p:sp>
      <p:sp>
        <p:nvSpPr>
          <p:cNvPr id="35" name="Text 14"/>
          <p:cNvSpPr txBox="1"/>
          <p:nvPr/>
        </p:nvSpPr>
        <p:spPr>
          <a:xfrm>
            <a:off x="575741" y="867182"/>
            <a:ext cx="5415150" cy="2990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510" dirty="0">
                <a:solidFill>
                  <a:srgbClr val="4749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基于客户分层、区域机会与产品使用信号，优先推进扩张动作</a:t>
            </a:r>
            <a:endParaRPr lang="en-US" sz="1510" dirty="0"/>
          </a:p>
        </p:txBody>
      </p:sp>
      <p:sp>
        <p:nvSpPr>
          <p:cNvPr id="36" name="Text 15"/>
          <p:cNvSpPr txBox="1"/>
          <p:nvPr/>
        </p:nvSpPr>
        <p:spPr>
          <a:xfrm>
            <a:off x="1391980" y="1515801"/>
            <a:ext cx="808952" cy="2334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90" b="1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净收入留存</a:t>
            </a:r>
            <a:endParaRPr lang="en-US" sz="1190" dirty="0"/>
          </a:p>
        </p:txBody>
      </p:sp>
      <p:sp>
        <p:nvSpPr>
          <p:cNvPr id="37" name="Text 16"/>
          <p:cNvSpPr txBox="1"/>
          <p:nvPr/>
        </p:nvSpPr>
        <p:spPr>
          <a:xfrm>
            <a:off x="1362829" y="1756300"/>
            <a:ext cx="1122330" cy="4594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280" b="1" dirty="0">
                <a:solidFill>
                  <a:srgbClr val="086D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</a:t>
            </a:r>
            <a:pPr algn="ctr" indent="0" marL="0">
              <a:buNone/>
            </a:pPr>
            <a:r>
              <a:rPr lang="en-US" sz="2520" b="1" dirty="0">
                <a:solidFill>
                  <a:srgbClr val="0B6D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280" dirty="0"/>
          </a:p>
        </p:txBody>
      </p:sp>
      <p:sp>
        <p:nvSpPr>
          <p:cNvPr id="38" name="Text 17"/>
          <p:cNvSpPr txBox="1"/>
          <p:nvPr/>
        </p:nvSpPr>
        <p:spPr>
          <a:xfrm>
            <a:off x="4307123" y="1493938"/>
            <a:ext cx="641331" cy="26263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90" b="1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扩张管线</a:t>
            </a:r>
            <a:endParaRPr lang="en-US" sz="1190" dirty="0"/>
          </a:p>
        </p:txBody>
      </p:sp>
      <p:sp>
        <p:nvSpPr>
          <p:cNvPr id="39" name="Text 18"/>
          <p:cNvSpPr txBox="1"/>
          <p:nvPr/>
        </p:nvSpPr>
        <p:spPr>
          <a:xfrm>
            <a:off x="4256108" y="1756300"/>
            <a:ext cx="1071315" cy="47398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130" b="1" dirty="0">
                <a:solidFill>
                  <a:srgbClr val="2873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840</a:t>
            </a:r>
            <a:pPr algn="ctr" indent="0" marL="0">
              <a:buNone/>
            </a:pPr>
            <a:r>
              <a:rPr lang="en-US" sz="1730" b="1" dirty="0">
                <a:solidFill>
                  <a:srgbClr val="1F6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万</a:t>
            </a:r>
            <a:endParaRPr lang="en-US" sz="3130" dirty="0"/>
          </a:p>
        </p:txBody>
      </p:sp>
      <p:sp>
        <p:nvSpPr>
          <p:cNvPr id="40" name="Text 19"/>
          <p:cNvSpPr txBox="1"/>
          <p:nvPr/>
        </p:nvSpPr>
        <p:spPr>
          <a:xfrm>
            <a:off x="7338870" y="1515801"/>
            <a:ext cx="816240" cy="2334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90" b="1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产品采用率</a:t>
            </a:r>
            <a:endParaRPr lang="en-US" sz="1190" dirty="0"/>
          </a:p>
        </p:txBody>
      </p:sp>
      <p:sp>
        <p:nvSpPr>
          <p:cNvPr id="41" name="Text 20"/>
          <p:cNvSpPr txBox="1"/>
          <p:nvPr/>
        </p:nvSpPr>
        <p:spPr>
          <a:xfrm>
            <a:off x="7331583" y="1778164"/>
            <a:ext cx="801664" cy="437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E2940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</a:t>
            </a:r>
            <a:pPr algn="ctr" indent="0" marL="0">
              <a:buNone/>
            </a:pPr>
            <a:r>
              <a:rPr lang="en-US" sz="2410" b="1" dirty="0">
                <a:solidFill>
                  <a:srgbClr val="D78F1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300" dirty="0"/>
          </a:p>
        </p:txBody>
      </p:sp>
      <p:sp>
        <p:nvSpPr>
          <p:cNvPr id="42" name="Text 21"/>
          <p:cNvSpPr txBox="1"/>
          <p:nvPr/>
        </p:nvSpPr>
        <p:spPr>
          <a:xfrm>
            <a:off x="10268588" y="1508513"/>
            <a:ext cx="655907" cy="2553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90" b="1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续费风险</a:t>
            </a:r>
            <a:endParaRPr lang="en-US" sz="1190" dirty="0"/>
          </a:p>
        </p:txBody>
      </p:sp>
      <p:sp>
        <p:nvSpPr>
          <p:cNvPr id="43" name="Text 22"/>
          <p:cNvSpPr txBox="1"/>
          <p:nvPr/>
        </p:nvSpPr>
        <p:spPr>
          <a:xfrm>
            <a:off x="10224861" y="1792740"/>
            <a:ext cx="961997" cy="43754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D2536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-18</a:t>
            </a:r>
            <a:pPr algn="ctr" indent="0" marL="0">
              <a:buNone/>
            </a:pPr>
            <a:r>
              <a:rPr lang="en-US" sz="2320" b="1" dirty="0">
                <a:solidFill>
                  <a:srgbClr val="C24F6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3300" dirty="0"/>
          </a:p>
        </p:txBody>
      </p:sp>
      <p:sp>
        <p:nvSpPr>
          <p:cNvPr id="44" name="Text 23"/>
          <p:cNvSpPr txBox="1"/>
          <p:nvPr/>
        </p:nvSpPr>
        <p:spPr>
          <a:xfrm>
            <a:off x="502862" y="2696434"/>
            <a:ext cx="2405266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按客户分层的扩张管线（万）</a:t>
            </a:r>
            <a:endParaRPr lang="en-US" sz="1410" dirty="0"/>
          </a:p>
        </p:txBody>
      </p:sp>
      <p:sp>
        <p:nvSpPr>
          <p:cNvPr id="45" name="Text 24"/>
          <p:cNvSpPr txBox="1"/>
          <p:nvPr/>
        </p:nvSpPr>
        <p:spPr>
          <a:xfrm>
            <a:off x="6493479" y="2696434"/>
            <a:ext cx="1275648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410" b="1" dirty="0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扩张漏斗（万）</a:t>
            </a:r>
            <a:endParaRPr lang="en-US" sz="1410" dirty="0"/>
          </a:p>
        </p:txBody>
      </p:sp>
      <p:sp>
        <p:nvSpPr>
          <p:cNvPr id="46" name="Text 25"/>
          <p:cNvSpPr txBox="1"/>
          <p:nvPr/>
        </p:nvSpPr>
        <p:spPr>
          <a:xfrm>
            <a:off x="11194146" y="2842191"/>
            <a:ext cx="444559" cy="21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118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转化率</a:t>
            </a:r>
            <a:endParaRPr lang="en-US" sz="1050" dirty="0"/>
          </a:p>
        </p:txBody>
      </p:sp>
      <p:sp>
        <p:nvSpPr>
          <p:cNvPr id="47" name="Text 26"/>
          <p:cNvSpPr txBox="1"/>
          <p:nvPr/>
        </p:nvSpPr>
        <p:spPr>
          <a:xfrm>
            <a:off x="1391980" y="3111842"/>
            <a:ext cx="357105" cy="1970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555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1,000</a:t>
            </a:r>
            <a:endParaRPr lang="en-US" sz="1010" dirty="0"/>
          </a:p>
        </p:txBody>
      </p:sp>
      <p:sp>
        <p:nvSpPr>
          <p:cNvPr id="48" name="Text 27"/>
          <p:cNvSpPr txBox="1"/>
          <p:nvPr/>
        </p:nvSpPr>
        <p:spPr>
          <a:xfrm>
            <a:off x="7047356" y="3235735"/>
            <a:ext cx="415681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130" dirty="0">
                <a:solidFill>
                  <a:srgbClr val="272A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识别</a:t>
            </a:r>
            <a:endParaRPr lang="en-US" sz="1130" dirty="0"/>
          </a:p>
        </p:txBody>
      </p:sp>
      <p:sp>
        <p:nvSpPr>
          <p:cNvPr id="49" name="Text 28"/>
          <p:cNvSpPr txBox="1"/>
          <p:nvPr/>
        </p:nvSpPr>
        <p:spPr>
          <a:xfrm>
            <a:off x="11237873" y="3301326"/>
            <a:ext cx="357105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1066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42%</a:t>
            </a:r>
            <a:endParaRPr lang="en-US" sz="1200" dirty="0"/>
          </a:p>
        </p:txBody>
      </p:sp>
      <p:sp>
        <p:nvSpPr>
          <p:cNvPr id="50" name="Text 29"/>
          <p:cNvSpPr txBox="1"/>
          <p:nvPr/>
        </p:nvSpPr>
        <p:spPr>
          <a:xfrm>
            <a:off x="1501298" y="3454371"/>
            <a:ext cx="240499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555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</a:t>
            </a:r>
            <a:endParaRPr lang="en-US" sz="1010" dirty="0"/>
          </a:p>
        </p:txBody>
      </p:sp>
      <p:sp>
        <p:nvSpPr>
          <p:cNvPr id="51" name="Text 30"/>
          <p:cNvSpPr txBox="1"/>
          <p:nvPr/>
        </p:nvSpPr>
        <p:spPr>
          <a:xfrm>
            <a:off x="706922" y="3665719"/>
            <a:ext cx="481272" cy="21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4353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大客户</a:t>
            </a:r>
            <a:endParaRPr lang="en-US" sz="1050" dirty="0"/>
          </a:p>
        </p:txBody>
      </p:sp>
      <p:sp>
        <p:nvSpPr>
          <p:cNvPr id="52" name="Text 31"/>
          <p:cNvSpPr txBox="1"/>
          <p:nvPr/>
        </p:nvSpPr>
        <p:spPr>
          <a:xfrm>
            <a:off x="4635076" y="3694870"/>
            <a:ext cx="240499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</a:t>
            </a:r>
            <a:endParaRPr lang="en-US" sz="1020" dirty="0"/>
          </a:p>
        </p:txBody>
      </p:sp>
      <p:sp>
        <p:nvSpPr>
          <p:cNvPr id="53" name="Text 32"/>
          <p:cNvSpPr txBox="1"/>
          <p:nvPr/>
        </p:nvSpPr>
        <p:spPr>
          <a:xfrm>
            <a:off x="3993745" y="3753173"/>
            <a:ext cx="233211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340</a:t>
            </a:r>
            <a:endParaRPr lang="en-US" sz="1020" dirty="0"/>
          </a:p>
        </p:txBody>
      </p:sp>
      <p:sp>
        <p:nvSpPr>
          <p:cNvPr id="54" name="Text 33"/>
          <p:cNvSpPr txBox="1"/>
          <p:nvPr/>
        </p:nvSpPr>
        <p:spPr>
          <a:xfrm>
            <a:off x="1501298" y="3804188"/>
            <a:ext cx="240499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555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</a:t>
            </a:r>
            <a:endParaRPr lang="en-US" sz="1010" dirty="0"/>
          </a:p>
        </p:txBody>
      </p:sp>
      <p:sp>
        <p:nvSpPr>
          <p:cNvPr id="55" name="Text 34"/>
          <p:cNvSpPr txBox="1"/>
          <p:nvPr/>
        </p:nvSpPr>
        <p:spPr>
          <a:xfrm>
            <a:off x="2689219" y="3928081"/>
            <a:ext cx="247787" cy="1970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260</a:t>
            </a:r>
            <a:endParaRPr lang="en-US" sz="1020" dirty="0"/>
          </a:p>
        </p:txBody>
      </p:sp>
      <p:sp>
        <p:nvSpPr>
          <p:cNvPr id="56" name="Text 35"/>
          <p:cNvSpPr txBox="1"/>
          <p:nvPr/>
        </p:nvSpPr>
        <p:spPr>
          <a:xfrm>
            <a:off x="706922" y="4000960"/>
            <a:ext cx="612453" cy="21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中型客户</a:t>
            </a:r>
            <a:endParaRPr lang="en-US" sz="1050" dirty="0"/>
          </a:p>
        </p:txBody>
      </p:sp>
      <p:sp>
        <p:nvSpPr>
          <p:cNvPr id="57" name="Text 36"/>
          <p:cNvSpPr txBox="1"/>
          <p:nvPr/>
        </p:nvSpPr>
        <p:spPr>
          <a:xfrm>
            <a:off x="2047887" y="4022824"/>
            <a:ext cx="233211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240</a:t>
            </a:r>
            <a:endParaRPr lang="en-US" sz="1020" dirty="0"/>
          </a:p>
        </p:txBody>
      </p:sp>
      <p:sp>
        <p:nvSpPr>
          <p:cNvPr id="58" name="Text 37"/>
          <p:cNvSpPr txBox="1"/>
          <p:nvPr/>
        </p:nvSpPr>
        <p:spPr>
          <a:xfrm>
            <a:off x="7091083" y="3971809"/>
            <a:ext cx="306090" cy="226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触达</a:t>
            </a:r>
            <a:endParaRPr lang="en-US" sz="1130" dirty="0"/>
          </a:p>
        </p:txBody>
      </p:sp>
      <p:sp>
        <p:nvSpPr>
          <p:cNvPr id="59" name="Text 38"/>
          <p:cNvSpPr txBox="1"/>
          <p:nvPr/>
        </p:nvSpPr>
        <p:spPr>
          <a:xfrm>
            <a:off x="11252449" y="3986384"/>
            <a:ext cx="357105" cy="2116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A5A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200" dirty="0"/>
          </a:p>
        </p:txBody>
      </p:sp>
      <p:sp>
        <p:nvSpPr>
          <p:cNvPr id="60" name="Text 39"/>
          <p:cNvSpPr txBox="1"/>
          <p:nvPr/>
        </p:nvSpPr>
        <p:spPr>
          <a:xfrm>
            <a:off x="1494010" y="4146717"/>
            <a:ext cx="255075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010" dirty="0"/>
          </a:p>
        </p:txBody>
      </p:sp>
      <p:sp>
        <p:nvSpPr>
          <p:cNvPr id="61" name="Text 40"/>
          <p:cNvSpPr txBox="1"/>
          <p:nvPr/>
        </p:nvSpPr>
        <p:spPr>
          <a:xfrm>
            <a:off x="685058" y="4328913"/>
            <a:ext cx="619741" cy="2189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小微客户</a:t>
            </a:r>
            <a:endParaRPr lang="en-US" sz="1050" dirty="0"/>
          </a:p>
        </p:txBody>
      </p:sp>
      <p:sp>
        <p:nvSpPr>
          <p:cNvPr id="62" name="Text 41"/>
          <p:cNvSpPr txBox="1"/>
          <p:nvPr/>
        </p:nvSpPr>
        <p:spPr>
          <a:xfrm>
            <a:off x="2055175" y="4401792"/>
            <a:ext cx="233211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</a:t>
            </a:r>
            <a:endParaRPr lang="en-US" sz="1020" dirty="0"/>
          </a:p>
        </p:txBody>
      </p:sp>
      <p:sp>
        <p:nvSpPr>
          <p:cNvPr id="63" name="Text 42"/>
          <p:cNvSpPr txBox="1"/>
          <p:nvPr/>
        </p:nvSpPr>
        <p:spPr>
          <a:xfrm>
            <a:off x="2703794" y="4365353"/>
            <a:ext cx="225924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</a:t>
            </a:r>
            <a:endParaRPr lang="en-US" sz="1020" dirty="0"/>
          </a:p>
        </p:txBody>
      </p:sp>
      <p:sp>
        <p:nvSpPr>
          <p:cNvPr id="64" name="Text 43"/>
          <p:cNvSpPr txBox="1"/>
          <p:nvPr/>
        </p:nvSpPr>
        <p:spPr>
          <a:xfrm>
            <a:off x="3979169" y="4292474"/>
            <a:ext cx="247787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210</a:t>
            </a:r>
            <a:endParaRPr lang="en-US" sz="1020" dirty="0"/>
          </a:p>
        </p:txBody>
      </p:sp>
      <p:sp>
        <p:nvSpPr>
          <p:cNvPr id="65" name="Text 44"/>
          <p:cNvSpPr txBox="1"/>
          <p:nvPr/>
        </p:nvSpPr>
        <p:spPr>
          <a:xfrm>
            <a:off x="4627788" y="4270611"/>
            <a:ext cx="247787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220</a:t>
            </a:r>
            <a:endParaRPr lang="en-US" sz="1020" dirty="0"/>
          </a:p>
        </p:txBody>
      </p:sp>
      <p:sp>
        <p:nvSpPr>
          <p:cNvPr id="66" name="Text 45"/>
          <p:cNvSpPr txBox="1"/>
          <p:nvPr/>
        </p:nvSpPr>
        <p:spPr>
          <a:xfrm>
            <a:off x="1501298" y="4481958"/>
            <a:ext cx="240499" cy="18975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</a:t>
            </a:r>
            <a:endParaRPr lang="en-US" sz="1010" dirty="0"/>
          </a:p>
        </p:txBody>
      </p:sp>
      <p:sp>
        <p:nvSpPr>
          <p:cNvPr id="67" name="Text 46"/>
          <p:cNvSpPr txBox="1"/>
          <p:nvPr/>
        </p:nvSpPr>
        <p:spPr>
          <a:xfrm>
            <a:off x="2084327" y="4700594"/>
            <a:ext cx="167621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</a:t>
            </a:r>
            <a:endParaRPr lang="en-US" sz="1020" dirty="0"/>
          </a:p>
        </p:txBody>
      </p:sp>
      <p:sp>
        <p:nvSpPr>
          <p:cNvPr id="68" name="Text 47"/>
          <p:cNvSpPr txBox="1"/>
          <p:nvPr/>
        </p:nvSpPr>
        <p:spPr>
          <a:xfrm>
            <a:off x="2725658" y="4693306"/>
            <a:ext cx="182196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</a:t>
            </a:r>
            <a:endParaRPr lang="en-US" sz="1020" dirty="0"/>
          </a:p>
        </p:txBody>
      </p:sp>
      <p:sp>
        <p:nvSpPr>
          <p:cNvPr id="69" name="Text 48"/>
          <p:cNvSpPr txBox="1"/>
          <p:nvPr/>
        </p:nvSpPr>
        <p:spPr>
          <a:xfrm>
            <a:off x="3993745" y="4678730"/>
            <a:ext cx="225924" cy="17518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  <a:endParaRPr lang="en-US" sz="1020" dirty="0"/>
          </a:p>
        </p:txBody>
      </p:sp>
      <p:sp>
        <p:nvSpPr>
          <p:cNvPr id="70" name="Text 49"/>
          <p:cNvSpPr txBox="1"/>
          <p:nvPr/>
        </p:nvSpPr>
        <p:spPr>
          <a:xfrm>
            <a:off x="4642364" y="4664155"/>
            <a:ext cx="225924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</a:t>
            </a:r>
            <a:endParaRPr lang="en-US" sz="1020" dirty="0"/>
          </a:p>
        </p:txBody>
      </p:sp>
      <p:sp>
        <p:nvSpPr>
          <p:cNvPr id="71" name="Text 50"/>
          <p:cNvSpPr txBox="1"/>
          <p:nvPr/>
        </p:nvSpPr>
        <p:spPr>
          <a:xfrm>
            <a:off x="7091083" y="4664155"/>
            <a:ext cx="313378" cy="22619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11111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扩张</a:t>
            </a:r>
            <a:endParaRPr lang="en-US" sz="1130" dirty="0"/>
          </a:p>
        </p:txBody>
      </p:sp>
      <p:sp>
        <p:nvSpPr>
          <p:cNvPr id="72" name="Text 51"/>
          <p:cNvSpPr txBox="1"/>
          <p:nvPr/>
        </p:nvSpPr>
        <p:spPr>
          <a:xfrm>
            <a:off x="11252449" y="4693306"/>
            <a:ext cx="342529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58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28%</a:t>
            </a:r>
            <a:endParaRPr lang="en-US" sz="1200" dirty="0"/>
          </a:p>
        </p:txBody>
      </p:sp>
      <p:sp>
        <p:nvSpPr>
          <p:cNvPr id="73" name="Text 52"/>
          <p:cNvSpPr txBox="1"/>
          <p:nvPr/>
        </p:nvSpPr>
        <p:spPr>
          <a:xfrm>
            <a:off x="1654343" y="4824488"/>
            <a:ext cx="116606" cy="18247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buNone/>
            </a:pPr>
            <a:r>
              <a:rPr lang="en-US" sz="101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010" dirty="0"/>
          </a:p>
        </p:txBody>
      </p:sp>
      <p:sp>
        <p:nvSpPr>
          <p:cNvPr id="74" name="Text 53"/>
          <p:cNvSpPr txBox="1"/>
          <p:nvPr/>
        </p:nvSpPr>
        <p:spPr>
          <a:xfrm>
            <a:off x="2047887" y="4933805"/>
            <a:ext cx="218636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1月</a:t>
            </a:r>
            <a:endParaRPr lang="en-US" sz="980" dirty="0"/>
          </a:p>
        </p:txBody>
      </p:sp>
      <p:sp>
        <p:nvSpPr>
          <p:cNvPr id="75" name="Text 54"/>
          <p:cNvSpPr txBox="1"/>
          <p:nvPr/>
        </p:nvSpPr>
        <p:spPr>
          <a:xfrm>
            <a:off x="2703794" y="4941093"/>
            <a:ext cx="196772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2月</a:t>
            </a:r>
            <a:endParaRPr lang="en-US" sz="980" dirty="0"/>
          </a:p>
        </p:txBody>
      </p:sp>
      <p:sp>
        <p:nvSpPr>
          <p:cNvPr id="76" name="Text 55"/>
          <p:cNvSpPr txBox="1"/>
          <p:nvPr/>
        </p:nvSpPr>
        <p:spPr>
          <a:xfrm>
            <a:off x="3979169" y="4941093"/>
            <a:ext cx="225924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4月</a:t>
            </a:r>
            <a:endParaRPr lang="en-US" sz="980" dirty="0"/>
          </a:p>
        </p:txBody>
      </p:sp>
      <p:sp>
        <p:nvSpPr>
          <p:cNvPr id="77" name="Text 56"/>
          <p:cNvSpPr txBox="1"/>
          <p:nvPr/>
        </p:nvSpPr>
        <p:spPr>
          <a:xfrm>
            <a:off x="4635076" y="4941093"/>
            <a:ext cx="211348" cy="20433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5月</a:t>
            </a:r>
            <a:endParaRPr lang="en-US" sz="980" dirty="0"/>
          </a:p>
        </p:txBody>
      </p:sp>
      <p:sp>
        <p:nvSpPr>
          <p:cNvPr id="78" name="Text 57"/>
          <p:cNvSpPr txBox="1"/>
          <p:nvPr/>
        </p:nvSpPr>
        <p:spPr>
          <a:xfrm>
            <a:off x="2404992" y="5779197"/>
            <a:ext cx="1122330" cy="28450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87F8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Q1 客群聚焦</a:t>
            </a:r>
            <a:endParaRPr lang="en-US" sz="1400" dirty="0"/>
          </a:p>
        </p:txBody>
      </p:sp>
      <p:sp>
        <p:nvSpPr>
          <p:cNvPr id="79" name="Text 58"/>
          <p:cNvSpPr txBox="1"/>
          <p:nvPr/>
        </p:nvSpPr>
        <p:spPr>
          <a:xfrm>
            <a:off x="5990617" y="5779197"/>
            <a:ext cx="1151481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05EA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 定价测试</a:t>
            </a:r>
            <a:endParaRPr lang="en-US" sz="1400" dirty="0"/>
          </a:p>
        </p:txBody>
      </p:sp>
      <p:sp>
        <p:nvSpPr>
          <p:cNvPr id="80" name="Text 59"/>
          <p:cNvSpPr txBox="1"/>
          <p:nvPr/>
        </p:nvSpPr>
        <p:spPr>
          <a:xfrm>
            <a:off x="9598106" y="5793772"/>
            <a:ext cx="1085890" cy="27721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B84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 伙伴协同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2026-10-02T15:48:12Z</dcterms:created>
  <dcterms:modified xsi:type="dcterms:W3CDTF">2026-10-02T15:48:12Z</dcterms:modified>
</cp:coreProperties>
</file>