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image" Target="../media/image-1-11.png"/><Relationship Id="rId12" Type="http://schemas.openxmlformats.org/officeDocument/2006/relationships/image" Target="../media/image-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41367" y="1110996"/>
            <a:ext cx="2767515" cy="1001268"/>
          </a:xfrm>
          <a:prstGeom prst="roundRect">
            <a:avLst>
              <a:gd name="adj" fmla="val 9132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3328333" y="1110996"/>
            <a:ext cx="2669981" cy="1001268"/>
          </a:xfrm>
          <a:prstGeom prst="roundRect">
            <a:avLst>
              <a:gd name="adj" fmla="val 9132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6168998" y="1110996"/>
            <a:ext cx="2669981" cy="1001268"/>
          </a:xfrm>
          <a:prstGeom prst="roundRect">
            <a:avLst>
              <a:gd name="adj" fmla="val 9132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046238" y="1110996"/>
            <a:ext cx="2791898" cy="1001268"/>
          </a:xfrm>
          <a:prstGeom prst="roundRect">
            <a:avLst>
              <a:gd name="adj" fmla="val 9132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1367" y="2208276"/>
            <a:ext cx="3377100" cy="3223260"/>
          </a:xfrm>
          <a:prstGeom prst="roundRect">
            <a:avLst>
              <a:gd name="adj" fmla="val 2837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828192" y="2208276"/>
            <a:ext cx="4047643" cy="3223260"/>
          </a:xfrm>
          <a:prstGeom prst="roundRect">
            <a:avLst>
              <a:gd name="adj" fmla="val 2837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973369" y="2208276"/>
            <a:ext cx="3864767" cy="3223260"/>
          </a:xfrm>
          <a:prstGeom prst="roundRect">
            <a:avLst>
              <a:gd name="adj" fmla="val 2837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1367" y="5527548"/>
            <a:ext cx="3572167" cy="1042416"/>
          </a:xfrm>
          <a:prstGeom prst="roundRect">
            <a:avLst>
              <a:gd name="adj" fmla="val 8772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157368" y="5527548"/>
            <a:ext cx="3559975" cy="1042416"/>
          </a:xfrm>
          <a:prstGeom prst="roundRect">
            <a:avLst>
              <a:gd name="adj" fmla="val 8772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973369" y="5527548"/>
            <a:ext cx="3559975" cy="1042416"/>
          </a:xfrm>
          <a:prstGeom prst="roundRect">
            <a:avLst>
              <a:gd name="adj" fmla="val 8772"/>
            </a:avLst>
          </a:prstGeom>
          <a:solidFill>
            <a:srgbClr val="FFFFFF"/>
          </a:solidFill>
          <a:ln w="9525">
            <a:solidFill>
              <a:srgbClr val="D9D9D9"/>
            </a:solidFill>
            <a:prstDash val="solid"/>
          </a:ln>
          <a:effectLst>
            <a:outerShdw sx="100000" sy="100000" kx="0" ky="0" algn="bl" rotWithShape="0" blurRad="50800" dist="25400" dir="2700000">
              <a:srgbClr val="000000">
                <a:alpha val="3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913534" y="2660904"/>
            <a:ext cx="1219170" cy="2180844"/>
          </a:xfrm>
          <a:prstGeom prst="roundRect">
            <a:avLst>
              <a:gd name="adj" fmla="val 11250"/>
            </a:avLst>
          </a:prstGeom>
          <a:solidFill>
            <a:srgbClr val="EBF3FF"/>
          </a:solidFill>
          <a:ln/>
        </p:spPr>
      </p:sp>
      <p:sp>
        <p:nvSpPr>
          <p:cNvPr id="13" name="Shape 11"/>
          <p:cNvSpPr/>
          <p:nvPr/>
        </p:nvSpPr>
        <p:spPr>
          <a:xfrm>
            <a:off x="5205854" y="2660904"/>
            <a:ext cx="1219170" cy="2180844"/>
          </a:xfrm>
          <a:prstGeom prst="roundRect">
            <a:avLst>
              <a:gd name="adj" fmla="val 11250"/>
            </a:avLst>
          </a:prstGeom>
          <a:solidFill>
            <a:srgbClr val="EBF3FF"/>
          </a:solidFill>
          <a:ln/>
        </p:spPr>
      </p:sp>
      <p:sp>
        <p:nvSpPr>
          <p:cNvPr id="14" name="Shape 12"/>
          <p:cNvSpPr/>
          <p:nvPr/>
        </p:nvSpPr>
        <p:spPr>
          <a:xfrm>
            <a:off x="6498173" y="2660904"/>
            <a:ext cx="1219170" cy="2180844"/>
          </a:xfrm>
          <a:prstGeom prst="roundRect">
            <a:avLst>
              <a:gd name="adj" fmla="val 11250"/>
            </a:avLst>
          </a:prstGeom>
          <a:solidFill>
            <a:srgbClr val="EBFBEE"/>
          </a:solidFill>
          <a:ln/>
        </p:spPr>
      </p:sp>
      <p:sp>
        <p:nvSpPr>
          <p:cNvPr id="15" name="Shape 13"/>
          <p:cNvSpPr/>
          <p:nvPr/>
        </p:nvSpPr>
        <p:spPr>
          <a:xfrm>
            <a:off x="3913534" y="4944618"/>
            <a:ext cx="3852576" cy="356616"/>
          </a:xfrm>
          <a:prstGeom prst="roundRect">
            <a:avLst>
              <a:gd name="adj" fmla="val 51282"/>
            </a:avLst>
          </a:prstGeom>
          <a:solidFill>
            <a:srgbClr val="EDF5FF"/>
          </a:solidFill>
          <a:ln/>
        </p:spPr>
      </p:sp>
      <p:sp>
        <p:nvSpPr>
          <p:cNvPr id="16" name="Shape 14"/>
          <p:cNvSpPr/>
          <p:nvPr/>
        </p:nvSpPr>
        <p:spPr>
          <a:xfrm>
            <a:off x="548626" y="5767578"/>
            <a:ext cx="609585" cy="569214"/>
          </a:xfrm>
          <a:prstGeom prst="ellipse">
            <a:avLst/>
          </a:prstGeom>
          <a:solidFill>
            <a:srgbClr val="0055D4"/>
          </a:solidFill>
          <a:ln/>
        </p:spPr>
      </p:sp>
      <p:sp>
        <p:nvSpPr>
          <p:cNvPr id="17" name="Shape 15"/>
          <p:cNvSpPr/>
          <p:nvPr/>
        </p:nvSpPr>
        <p:spPr>
          <a:xfrm>
            <a:off x="4364627" y="5767578"/>
            <a:ext cx="609585" cy="569214"/>
          </a:xfrm>
          <a:prstGeom prst="ellipse">
            <a:avLst/>
          </a:prstGeom>
          <a:solidFill>
            <a:srgbClr val="0055D4"/>
          </a:solidFill>
          <a:ln/>
        </p:spPr>
      </p:sp>
      <p:sp>
        <p:nvSpPr>
          <p:cNvPr id="18" name="Shape 16"/>
          <p:cNvSpPr/>
          <p:nvPr/>
        </p:nvSpPr>
        <p:spPr>
          <a:xfrm>
            <a:off x="8022135" y="5767578"/>
            <a:ext cx="609585" cy="569214"/>
          </a:xfrm>
          <a:prstGeom prst="ellipse">
            <a:avLst/>
          </a:prstGeom>
          <a:solidFill>
            <a:srgbClr val="0055D4"/>
          </a:solidFill>
          <a:ln/>
        </p:spPr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2051" y="1289304"/>
            <a:ext cx="670543" cy="582930"/>
          </a:xfrm>
          <a:prstGeom prst="rect">
            <a:avLst/>
          </a:prstGeom>
        </p:spPr>
      </p:pic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9016" y="1289304"/>
            <a:ext cx="670543" cy="582930"/>
          </a:xfrm>
          <a:prstGeom prst="rect">
            <a:avLst/>
          </a:prstGeom>
        </p:spPr>
      </p:pic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9681" y="1289304"/>
            <a:ext cx="670543" cy="582930"/>
          </a:xfrm>
          <a:prstGeom prst="rect">
            <a:avLst/>
          </a:prstGeom>
        </p:spPr>
      </p:pic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82813" y="1289304"/>
            <a:ext cx="670543" cy="582930"/>
          </a:xfrm>
          <a:prstGeom prst="rect">
            <a:avLst/>
          </a:prstGeom>
        </p:spPr>
      </p:pic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367" y="2194560"/>
            <a:ext cx="3401483" cy="3250692"/>
          </a:xfrm>
          <a:prstGeom prst="rect">
            <a:avLst/>
          </a:prstGeom>
        </p:spPr>
      </p:pic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3668" y="3449574"/>
            <a:ext cx="426709" cy="329184"/>
          </a:xfrm>
          <a:prstGeom prst="rect">
            <a:avLst/>
          </a:prstGeom>
        </p:spPr>
      </p:pic>
      <p:pic>
        <p:nvPicPr>
          <p:cNvPr id="2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95988" y="3449574"/>
            <a:ext cx="426709" cy="329184"/>
          </a:xfrm>
          <a:prstGeom prst="rect">
            <a:avLst/>
          </a:prstGeom>
        </p:spPr>
      </p:pic>
      <p:pic>
        <p:nvPicPr>
          <p:cNvPr id="26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88308" y="3449574"/>
            <a:ext cx="426709" cy="329184"/>
          </a:xfrm>
          <a:prstGeom prst="rect">
            <a:avLst/>
          </a:prstGeom>
        </p:spPr>
      </p:pic>
      <p:pic>
        <p:nvPicPr>
          <p:cNvPr id="27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0109" y="5013198"/>
            <a:ext cx="341367" cy="185166"/>
          </a:xfrm>
          <a:prstGeom prst="rect">
            <a:avLst/>
          </a:prstGeom>
        </p:spPr>
      </p:pic>
      <p:pic>
        <p:nvPicPr>
          <p:cNvPr id="28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7118" y="5891022"/>
            <a:ext cx="292601" cy="322326"/>
          </a:xfrm>
          <a:prstGeom prst="rect">
            <a:avLst/>
          </a:prstGeom>
        </p:spPr>
      </p:pic>
      <p:pic>
        <p:nvPicPr>
          <p:cNvPr id="29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23119" y="5891022"/>
            <a:ext cx="292601" cy="322326"/>
          </a:xfrm>
          <a:prstGeom prst="rect">
            <a:avLst/>
          </a:prstGeom>
        </p:spPr>
      </p:pic>
      <p:pic>
        <p:nvPicPr>
          <p:cNvPr id="30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80627" y="5891022"/>
            <a:ext cx="292601" cy="322326"/>
          </a:xfrm>
          <a:prstGeom prst="rect">
            <a:avLst/>
          </a:prstGeom>
        </p:spPr>
      </p:pic>
      <p:graphicFrame>
        <p:nvGraphicFramePr>
          <p:cNvPr id="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8046519" y="2660904"/>
          <a:ext cx="3620933" cy="2475738"/>
        </p:xfrm>
        <a:graphic>
          <a:graphicData uri="http://schemas.openxmlformats.org/drawingml/2006/table">
            <a:tbl>
              <a:tblPr/>
              <a:tblGrid>
                <a:gridCol w="905233"/>
                <a:gridCol w="905233"/>
                <a:gridCol w="905233"/>
                <a:gridCol w="905233"/>
              </a:tblGrid>
              <a:tr h="309467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指标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5D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2025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5D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2026目标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5D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动作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5D4"/>
                    </a:solidFill>
                  </a:tcPr>
                </a:tc>
              </a:tr>
              <a:tr h="309467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营收 (¥B)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8.6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08E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10.6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6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聚焦高价值产品与行业拓展</a:t>
                      </a:r>
                      <a:endParaRPr lang="en-US" sz="6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467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毛利率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42.8%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08E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45%+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7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优化交付与成本结构</a:t>
                      </a:r>
                      <a:endParaRPr lang="en-US" sz="7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467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续费率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08E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93%+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6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深化客户成功与价值运营</a:t>
                      </a:r>
                      <a:endParaRPr lang="en-US" sz="6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467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净增客户数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1,250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08E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1,600+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7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精准获客与市场细分</a:t>
                      </a:r>
                      <a:endParaRPr lang="en-US" sz="7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467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获客成本 (¥)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3,200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08E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2,600-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6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提升渠道效率与转化率</a:t>
                      </a:r>
                      <a:endParaRPr lang="en-US" sz="6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467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LTV/CAC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3.2x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08E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4.0x+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7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提升客单价与留存率</a:t>
                      </a:r>
                      <a:endParaRPr lang="en-US" sz="7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467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NPS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08E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75+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7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提升产品与服务体验</a:t>
                      </a:r>
                      <a:endParaRPr lang="en-US" sz="7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27432" marR="27432" marT="0" marB="0" anchor="ctr">
                    <a:lnL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8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" name="Text 17"/>
          <p:cNvSpPr/>
          <p:nvPr/>
        </p:nvSpPr>
        <p:spPr>
          <a:xfrm>
            <a:off x="341367" y="253746"/>
            <a:ext cx="6289695" cy="4903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2026 经营增长复盘与执行计划</a:t>
            </a:r>
            <a:endParaRPr lang="en-US" sz="2500" dirty="0"/>
          </a:p>
        </p:txBody>
      </p:sp>
      <p:sp>
        <p:nvSpPr>
          <p:cNvPr id="33" name="Text 18"/>
          <p:cNvSpPr/>
          <p:nvPr/>
        </p:nvSpPr>
        <p:spPr>
          <a:xfrm>
            <a:off x="341367" y="788670"/>
            <a:ext cx="4251244" cy="21122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收入结构优化 · 客户留存提升 · 渠道效率改善</a:t>
            </a:r>
            <a:endParaRPr lang="en-US" sz="1100" dirty="0"/>
          </a:p>
        </p:txBody>
      </p:sp>
      <p:sp>
        <p:nvSpPr>
          <p:cNvPr id="34" name="Text 19"/>
          <p:cNvSpPr/>
          <p:nvPr/>
        </p:nvSpPr>
        <p:spPr>
          <a:xfrm>
            <a:off x="1304511" y="1289304"/>
            <a:ext cx="442559" cy="150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营收</a:t>
            </a:r>
            <a:endParaRPr lang="en-US" sz="900" dirty="0"/>
          </a:p>
        </p:txBody>
      </p:sp>
      <p:sp>
        <p:nvSpPr>
          <p:cNvPr id="35" name="Text 20"/>
          <p:cNvSpPr/>
          <p:nvPr/>
        </p:nvSpPr>
        <p:spPr>
          <a:xfrm>
            <a:off x="1280128" y="1474470"/>
            <a:ext cx="1434963" cy="3847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55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¥8.6B</a:t>
            </a:r>
            <a:endParaRPr lang="en-US" sz="2200" dirty="0"/>
          </a:p>
        </p:txBody>
      </p:sp>
      <p:sp>
        <p:nvSpPr>
          <p:cNvPr id="36" name="Text 21"/>
          <p:cNvSpPr/>
          <p:nvPr/>
        </p:nvSpPr>
        <p:spPr>
          <a:xfrm>
            <a:off x="4291477" y="1289304"/>
            <a:ext cx="590078" cy="150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毛利率</a:t>
            </a:r>
            <a:endParaRPr lang="en-US" sz="900" dirty="0"/>
          </a:p>
        </p:txBody>
      </p:sp>
      <p:sp>
        <p:nvSpPr>
          <p:cNvPr id="37" name="Text 22"/>
          <p:cNvSpPr/>
          <p:nvPr/>
        </p:nvSpPr>
        <p:spPr>
          <a:xfrm>
            <a:off x="4267093" y="1474470"/>
            <a:ext cx="1354497" cy="3847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55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42.8%</a:t>
            </a:r>
            <a:endParaRPr lang="en-US" sz="2200" dirty="0"/>
          </a:p>
        </p:txBody>
      </p:sp>
      <p:sp>
        <p:nvSpPr>
          <p:cNvPr id="38" name="Text 23"/>
          <p:cNvSpPr/>
          <p:nvPr/>
        </p:nvSpPr>
        <p:spPr>
          <a:xfrm>
            <a:off x="7132142" y="1289304"/>
            <a:ext cx="590078" cy="150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续费率</a:t>
            </a:r>
            <a:endParaRPr lang="en-US" sz="900" dirty="0"/>
          </a:p>
        </p:txBody>
      </p:sp>
      <p:sp>
        <p:nvSpPr>
          <p:cNvPr id="39" name="Text 24"/>
          <p:cNvSpPr/>
          <p:nvPr/>
        </p:nvSpPr>
        <p:spPr>
          <a:xfrm>
            <a:off x="7107758" y="1474470"/>
            <a:ext cx="1059458" cy="3847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08E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91%</a:t>
            </a:r>
            <a:endParaRPr lang="en-US" sz="2200" dirty="0"/>
          </a:p>
        </p:txBody>
      </p:sp>
      <p:sp>
        <p:nvSpPr>
          <p:cNvPr id="40" name="Text 25"/>
          <p:cNvSpPr/>
          <p:nvPr/>
        </p:nvSpPr>
        <p:spPr>
          <a:xfrm>
            <a:off x="9887465" y="1289304"/>
            <a:ext cx="737598" cy="150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获客成本</a:t>
            </a:r>
            <a:endParaRPr lang="en-US" sz="900" dirty="0"/>
          </a:p>
        </p:txBody>
      </p:sp>
      <p:sp>
        <p:nvSpPr>
          <p:cNvPr id="41" name="Text 26"/>
          <p:cNvSpPr/>
          <p:nvPr/>
        </p:nvSpPr>
        <p:spPr>
          <a:xfrm>
            <a:off x="9863081" y="1474470"/>
            <a:ext cx="1059458" cy="38473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08E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-18%</a:t>
            </a:r>
            <a:endParaRPr lang="en-US" sz="2200" dirty="0"/>
          </a:p>
        </p:txBody>
      </p:sp>
      <p:sp>
        <p:nvSpPr>
          <p:cNvPr id="42" name="Text 27"/>
          <p:cNvSpPr/>
          <p:nvPr/>
        </p:nvSpPr>
        <p:spPr>
          <a:xfrm>
            <a:off x="9887465" y="1872234"/>
            <a:ext cx="737598" cy="14333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同比下降</a:t>
            </a:r>
            <a:endParaRPr lang="en-US" sz="900" dirty="0"/>
          </a:p>
        </p:txBody>
      </p:sp>
      <p:sp>
        <p:nvSpPr>
          <p:cNvPr id="43" name="Text 28"/>
          <p:cNvSpPr/>
          <p:nvPr/>
        </p:nvSpPr>
        <p:spPr>
          <a:xfrm>
            <a:off x="3937917" y="2366010"/>
            <a:ext cx="2065273" cy="21122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55D4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2026 关键策略路线图</a:t>
            </a:r>
            <a:endParaRPr lang="en-US" sz="1000" dirty="0"/>
          </a:p>
        </p:txBody>
      </p:sp>
      <p:sp>
        <p:nvSpPr>
          <p:cNvPr id="44" name="Text 29"/>
          <p:cNvSpPr/>
          <p:nvPr/>
        </p:nvSpPr>
        <p:spPr>
          <a:xfrm>
            <a:off x="4169560" y="3106674"/>
            <a:ext cx="751008" cy="2187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055D4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产品升级</a:t>
            </a:r>
            <a:endParaRPr lang="en-US" sz="1100" dirty="0"/>
          </a:p>
        </p:txBody>
      </p:sp>
      <p:sp>
        <p:nvSpPr>
          <p:cNvPr id="45" name="Text 30"/>
          <p:cNvSpPr/>
          <p:nvPr/>
        </p:nvSpPr>
        <p:spPr>
          <a:xfrm>
            <a:off x="3937917" y="3977640"/>
            <a:ext cx="1158211" cy="4869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● 核心功能迭代与体验提升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● 行业解决方案增强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● 数据与AI能力深化</a:t>
            </a:r>
            <a:endParaRPr lang="en-US" sz="700" dirty="0"/>
          </a:p>
        </p:txBody>
      </p:sp>
      <p:sp>
        <p:nvSpPr>
          <p:cNvPr id="46" name="Text 31"/>
          <p:cNvSpPr/>
          <p:nvPr/>
        </p:nvSpPr>
        <p:spPr>
          <a:xfrm>
            <a:off x="4218326" y="4636008"/>
            <a:ext cx="603489" cy="16596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0055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Q1-Q2</a:t>
            </a:r>
            <a:endParaRPr lang="en-US" sz="800" dirty="0"/>
          </a:p>
        </p:txBody>
      </p:sp>
      <p:sp>
        <p:nvSpPr>
          <p:cNvPr id="47" name="Text 32"/>
          <p:cNvSpPr/>
          <p:nvPr/>
        </p:nvSpPr>
        <p:spPr>
          <a:xfrm>
            <a:off x="5461879" y="3106674"/>
            <a:ext cx="751008" cy="2187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055D4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渠道精简</a:t>
            </a:r>
            <a:endParaRPr lang="en-US" sz="1100" dirty="0"/>
          </a:p>
        </p:txBody>
      </p:sp>
      <p:sp>
        <p:nvSpPr>
          <p:cNvPr id="48" name="Text 33"/>
          <p:cNvSpPr/>
          <p:nvPr/>
        </p:nvSpPr>
        <p:spPr>
          <a:xfrm>
            <a:off x="5230237" y="3977640"/>
            <a:ext cx="1158211" cy="4869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● 优化渠道结构与层级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● 提升合作伙伴质量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● 集中资源投向高效渠道</a:t>
            </a:r>
            <a:endParaRPr lang="en-US" sz="700" dirty="0"/>
          </a:p>
        </p:txBody>
      </p:sp>
      <p:sp>
        <p:nvSpPr>
          <p:cNvPr id="49" name="Text 34"/>
          <p:cNvSpPr/>
          <p:nvPr/>
        </p:nvSpPr>
        <p:spPr>
          <a:xfrm>
            <a:off x="5510646" y="4636008"/>
            <a:ext cx="603489" cy="16596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0055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Q2-Q3</a:t>
            </a:r>
            <a:endParaRPr lang="en-US" sz="800" dirty="0"/>
          </a:p>
        </p:txBody>
      </p:sp>
      <p:sp>
        <p:nvSpPr>
          <p:cNvPr id="50" name="Text 35"/>
          <p:cNvSpPr/>
          <p:nvPr/>
        </p:nvSpPr>
        <p:spPr>
          <a:xfrm>
            <a:off x="6754199" y="3106674"/>
            <a:ext cx="751008" cy="2187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08E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客户成功</a:t>
            </a:r>
            <a:endParaRPr lang="en-US" sz="1100" dirty="0"/>
          </a:p>
        </p:txBody>
      </p:sp>
      <p:sp>
        <p:nvSpPr>
          <p:cNvPr id="51" name="Text 36"/>
          <p:cNvSpPr/>
          <p:nvPr/>
        </p:nvSpPr>
        <p:spPr>
          <a:xfrm>
            <a:off x="6522557" y="3977640"/>
            <a:ext cx="1158211" cy="4869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● 全生命周期客户运营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● 提升续费与扩张率</a:t>
            </a:r>
            <a:endParaRPr lang="en-US" sz="700" dirty="0"/>
          </a:p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● 客户健康度体系完善</a:t>
            </a:r>
            <a:endParaRPr lang="en-US" sz="700" dirty="0"/>
          </a:p>
        </p:txBody>
      </p:sp>
      <p:sp>
        <p:nvSpPr>
          <p:cNvPr id="52" name="Text 37"/>
          <p:cNvSpPr/>
          <p:nvPr/>
        </p:nvSpPr>
        <p:spPr>
          <a:xfrm>
            <a:off x="6802966" y="4636008"/>
            <a:ext cx="603489" cy="16596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108E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Q3-Q4</a:t>
            </a:r>
            <a:endParaRPr lang="en-US" sz="800" dirty="0"/>
          </a:p>
        </p:txBody>
      </p:sp>
      <p:sp>
        <p:nvSpPr>
          <p:cNvPr id="53" name="Text 38"/>
          <p:cNvSpPr/>
          <p:nvPr/>
        </p:nvSpPr>
        <p:spPr>
          <a:xfrm>
            <a:off x="4035451" y="5026914"/>
            <a:ext cx="3540468" cy="17350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800" dirty="0">
                <a:solidFill>
                  <a:srgbClr val="0055D4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聚焦产品、渠道与客户三大抓手，驱动可持续增长与高质量发展。</a:t>
            </a:r>
            <a:endParaRPr lang="en-US" sz="800" dirty="0"/>
          </a:p>
        </p:txBody>
      </p:sp>
      <p:sp>
        <p:nvSpPr>
          <p:cNvPr id="54" name="Text 39"/>
          <p:cNvSpPr/>
          <p:nvPr/>
        </p:nvSpPr>
        <p:spPr>
          <a:xfrm>
            <a:off x="8083094" y="2366010"/>
            <a:ext cx="2065273" cy="21122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55D4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关键指标对比与行动计划</a:t>
            </a:r>
            <a:endParaRPr lang="en-US" sz="1000" dirty="0"/>
          </a:p>
        </p:txBody>
      </p:sp>
      <p:sp>
        <p:nvSpPr>
          <p:cNvPr id="55" name="Text 40"/>
          <p:cNvSpPr/>
          <p:nvPr/>
        </p:nvSpPr>
        <p:spPr>
          <a:xfrm>
            <a:off x="1280128" y="5760720"/>
            <a:ext cx="2360312" cy="21122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55D4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1. 增长势头强劲，结构持续优化</a:t>
            </a:r>
            <a:endParaRPr lang="en-US" sz="1000" dirty="0"/>
          </a:p>
        </p:txBody>
      </p:sp>
      <p:sp>
        <p:nvSpPr>
          <p:cNvPr id="56" name="Text 41"/>
          <p:cNvSpPr/>
          <p:nvPr/>
        </p:nvSpPr>
        <p:spPr>
          <a:xfrm>
            <a:off x="1280128" y="6021324"/>
            <a:ext cx="237738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营收同比增长 24.5%，毛利率提升 4.1pp，存量扩张成为核心增长引擎。</a:t>
            </a:r>
            <a:endParaRPr lang="en-US" sz="900" dirty="0"/>
          </a:p>
        </p:txBody>
      </p:sp>
      <p:sp>
        <p:nvSpPr>
          <p:cNvPr id="57" name="Text 42"/>
          <p:cNvSpPr/>
          <p:nvPr/>
        </p:nvSpPr>
        <p:spPr>
          <a:xfrm>
            <a:off x="5096129" y="5760720"/>
            <a:ext cx="2360312" cy="21122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55D4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2. 三大战略聚焦，提升经营效率</a:t>
            </a:r>
            <a:endParaRPr lang="en-US" sz="1000" dirty="0"/>
          </a:p>
        </p:txBody>
      </p:sp>
      <p:sp>
        <p:nvSpPr>
          <p:cNvPr id="58" name="Text 43"/>
          <p:cNvSpPr/>
          <p:nvPr/>
        </p:nvSpPr>
        <p:spPr>
          <a:xfrm>
            <a:off x="5096129" y="6021324"/>
            <a:ext cx="237738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产品升级、渠道精简与客户成功协同推进，驱动效率提升与高质量增长。</a:t>
            </a:r>
            <a:endParaRPr lang="en-US" sz="900" dirty="0"/>
          </a:p>
        </p:txBody>
      </p:sp>
      <p:sp>
        <p:nvSpPr>
          <p:cNvPr id="59" name="Text 44"/>
          <p:cNvSpPr/>
          <p:nvPr/>
        </p:nvSpPr>
        <p:spPr>
          <a:xfrm>
            <a:off x="8778020" y="5760720"/>
            <a:ext cx="2521243" cy="21122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0055D4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3. 目标清晰可衡量，执行聚焦结果</a:t>
            </a:r>
            <a:endParaRPr lang="en-US" sz="1000" dirty="0"/>
          </a:p>
        </p:txBody>
      </p:sp>
      <p:sp>
        <p:nvSpPr>
          <p:cNvPr id="60" name="Text 45"/>
          <p:cNvSpPr/>
          <p:nvPr/>
        </p:nvSpPr>
        <p:spPr>
          <a:xfrm>
            <a:off x="8778020" y="6021324"/>
            <a:ext cx="249929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33333"/>
                </a:solidFill>
                <a:latin typeface="微软雅黑" pitchFamily="34" charset="0"/>
                <a:ea typeface="微软雅黑" pitchFamily="34" charset="-122"/>
                <a:cs typeface="微软雅黑" pitchFamily="34" charset="-120"/>
              </a:rPr>
              <a:t>围绕关键指标设定明确目标与行动，确保 2026 实现可持续的增长与价值创造。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2026-05-09T15:25:17Z</dcterms:created>
  <dcterms:modified xsi:type="dcterms:W3CDTF">2026-05-09T15:25:17Z</dcterms:modified>
</cp:coreProperties>
</file>