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85294" cy="6858000"/>
  <p:notesSz cx="6858000" cy="1218529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jpg"/><Relationship Id="rId8" Type="http://schemas.openxmlformats.org/officeDocument/2006/relationships/image" Target="../media/image-1-8.jp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image" Target="../media/image-1-11.png"/><Relationship Id="rId12" Type="http://schemas.openxmlformats.org/officeDocument/2006/relationships/image" Target="../media/image-1-12.png"/><Relationship Id="rId13" Type="http://schemas.openxmlformats.org/officeDocument/2006/relationships/image" Target="../media/image-1-13.png"/><Relationship Id="rId14" Type="http://schemas.openxmlformats.org/officeDocument/2006/relationships/image" Target="../media/image-1-14.png"/><Relationship Id="rId15" Type="http://schemas.openxmlformats.org/officeDocument/2006/relationships/image" Target="../media/image-1-15.png"/><Relationship Id="rId16" Type="http://schemas.openxmlformats.org/officeDocument/2006/relationships/image" Target="../media/image-1-16.png"/><Relationship Id="rId17" Type="http://schemas.openxmlformats.org/officeDocument/2006/relationships/image" Target="../media/image-1-17.png"/><Relationship Id="rId18" Type="http://schemas.openxmlformats.org/officeDocument/2006/relationships/image" Target="../media/image-1-18.png"/><Relationship Id="rId19" Type="http://schemas.openxmlformats.org/officeDocument/2006/relationships/image" Target="../media/image-1-19.png"/><Relationship Id="rId20" Type="http://schemas.openxmlformats.org/officeDocument/2006/relationships/image" Target="../media/image-1-20.png"/><Relationship Id="rId21" Type="http://schemas.openxmlformats.org/officeDocument/2006/relationships/image" Target="../media/image-1-21.png"/><Relationship Id="rId22" Type="http://schemas.openxmlformats.org/officeDocument/2006/relationships/image" Target="../media/image-1-22.png"/><Relationship Id="rId23" Type="http://schemas.openxmlformats.org/officeDocument/2006/relationships/slideLayout" Target="../slideLayouts/slideLayout1.xml"/><Relationship Id="rId2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909" y="138533"/>
            <a:ext cx="306090" cy="77980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06090" y="1297302"/>
            <a:ext cx="2711082" cy="1129618"/>
          </a:xfrm>
          <a:prstGeom prst="roundRect">
            <a:avLst>
              <a:gd name="adj" fmla="val 7742"/>
            </a:avLst>
          </a:prstGeom>
          <a:solidFill>
            <a:srgbClr val="FEFEFE"/>
          </a:solidFill>
          <a:ln w="15875">
            <a:solidFill>
              <a:srgbClr val="E8E8E8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3235808" y="1297302"/>
            <a:ext cx="2754809" cy="1129618"/>
          </a:xfrm>
          <a:prstGeom prst="roundRect">
            <a:avLst>
              <a:gd name="adj" fmla="val 7742"/>
            </a:avLst>
          </a:prstGeom>
          <a:solidFill>
            <a:srgbClr val="FEFEFE"/>
          </a:solidFill>
          <a:ln w="15875">
            <a:solidFill>
              <a:srgbClr val="E8E8E8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6252980" y="1297302"/>
            <a:ext cx="2689219" cy="1166057"/>
          </a:xfrm>
          <a:prstGeom prst="roundRect">
            <a:avLst>
              <a:gd name="adj" fmla="val 4705"/>
            </a:avLst>
          </a:prstGeom>
          <a:solidFill>
            <a:srgbClr val="FEFEFE"/>
          </a:solidFill>
          <a:ln w="15875">
            <a:solidFill>
              <a:srgbClr val="E8E8E8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9211849" y="1297302"/>
            <a:ext cx="2667355" cy="1166057"/>
          </a:xfrm>
          <a:prstGeom prst="roundRect">
            <a:avLst>
              <a:gd name="adj" fmla="val 4705"/>
            </a:avLst>
          </a:prstGeom>
          <a:solidFill>
            <a:srgbClr val="FEFEFE"/>
          </a:solidFill>
          <a:ln w="15875">
            <a:solidFill>
              <a:srgbClr val="E8E8E8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320666" y="2579965"/>
            <a:ext cx="5669952" cy="2667355"/>
          </a:xfrm>
          <a:prstGeom prst="roundRect">
            <a:avLst>
              <a:gd name="adj" fmla="val 3279"/>
            </a:avLst>
          </a:prstGeom>
          <a:solidFill>
            <a:srgbClr val="FEFEFE"/>
          </a:solidFill>
          <a:ln w="15875">
            <a:solidFill>
              <a:srgbClr val="E8E8E8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252980" y="2579965"/>
            <a:ext cx="5626224" cy="2667355"/>
          </a:xfrm>
          <a:prstGeom prst="roundRect">
            <a:avLst>
              <a:gd name="adj" fmla="val 3279"/>
            </a:avLst>
          </a:prstGeom>
          <a:solidFill>
            <a:srgbClr val="FEFEFE"/>
          </a:solidFill>
          <a:ln w="15875">
            <a:solidFill>
              <a:srgbClr val="E8E8E8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20666" y="5458668"/>
            <a:ext cx="11558539" cy="1071315"/>
          </a:xfrm>
          <a:prstGeom prst="roundRect">
            <a:avLst>
              <a:gd name="adj" fmla="val 7483"/>
            </a:avLst>
          </a:prstGeom>
          <a:solidFill>
            <a:srgbClr val="FEFEFE"/>
          </a:solidFill>
          <a:ln w="15875">
            <a:solidFill>
              <a:srgbClr val="E8E8E8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2310250" y="6161946"/>
            <a:ext cx="1472147" cy="0"/>
          </a:xfrm>
          <a:prstGeom prst="line">
            <a:avLst/>
          </a:prstGeom>
          <a:noFill/>
          <a:ln w="27051">
            <a:solidFill>
              <a:srgbClr val="087F82"/>
            </a:solidFill>
            <a:prstDash val="solid"/>
          </a:ln>
        </p:spPr>
      </p:sp>
      <p:pic>
        <p:nvPicPr>
          <p:cNvPr id="11" name="Image 1" descr="imag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5975" y="3053675"/>
            <a:ext cx="3199369" cy="2084327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844860" y="6161946"/>
            <a:ext cx="1472147" cy="0"/>
          </a:xfrm>
          <a:prstGeom prst="line">
            <a:avLst/>
          </a:prstGeom>
          <a:noFill/>
          <a:ln w="27178">
            <a:solidFill>
              <a:srgbClr val="2472C8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9430485" y="6161946"/>
            <a:ext cx="1698070" cy="0"/>
          </a:xfrm>
          <a:prstGeom prst="line">
            <a:avLst/>
          </a:prstGeom>
          <a:noFill/>
          <a:ln w="25527">
            <a:solidFill>
              <a:srgbClr val="CC4560"/>
            </a:solidFill>
            <a:prstDash val="solid"/>
          </a:ln>
        </p:spPr>
      </p:sp>
      <p:pic>
        <p:nvPicPr>
          <p:cNvPr id="14" name="Image 2" descr="salvag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3131" y="5910515"/>
            <a:ext cx="429983" cy="196772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874543" y="6012545"/>
            <a:ext cx="404476" cy="0"/>
          </a:xfrm>
          <a:prstGeom prst="line">
            <a:avLst/>
          </a:prstGeom>
          <a:noFill/>
          <a:ln w="21864">
            <a:solidFill>
              <a:srgbClr val="B9B9B9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7353446" y="6012545"/>
            <a:ext cx="1023944" cy="0"/>
          </a:xfrm>
          <a:prstGeom prst="line">
            <a:avLst/>
          </a:prstGeom>
          <a:noFill/>
          <a:ln w="21864">
            <a:solidFill>
              <a:srgbClr val="B9B9B9"/>
            </a:solidFill>
            <a:prstDash val="solid"/>
          </a:ln>
        </p:spPr>
      </p:sp>
      <p:pic>
        <p:nvPicPr>
          <p:cNvPr id="17" name="Image 3" descr="connector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8671" y="3709582"/>
            <a:ext cx="2361265" cy="145757"/>
          </a:xfrm>
          <a:prstGeom prst="rect">
            <a:avLst/>
          </a:prstGeom>
        </p:spPr>
      </p:pic>
      <p:pic>
        <p:nvPicPr>
          <p:cNvPr id="18" name="Image 4" descr="connector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0185" y="4234308"/>
            <a:ext cx="1690782" cy="298802"/>
          </a:xfrm>
          <a:prstGeom prst="rect">
            <a:avLst/>
          </a:prstGeom>
        </p:spPr>
      </p:pic>
      <p:pic>
        <p:nvPicPr>
          <p:cNvPr id="19" name="Image 5" descr="connector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6973" y="5917803"/>
            <a:ext cx="1020300" cy="189484"/>
          </a:xfrm>
          <a:prstGeom prst="rect">
            <a:avLst/>
          </a:prstGeom>
        </p:spPr>
      </p:pic>
      <p:pic>
        <p:nvPicPr>
          <p:cNvPr id="20" name="Image 6" descr="image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619" y="5917803"/>
            <a:ext cx="211348" cy="189484"/>
          </a:xfrm>
          <a:prstGeom prst="rect">
            <a:avLst/>
          </a:prstGeom>
        </p:spPr>
      </p:pic>
      <p:pic>
        <p:nvPicPr>
          <p:cNvPr id="21" name="Image 7" descr="chart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998" y="3133842"/>
            <a:ext cx="5276407" cy="2004160"/>
          </a:xfrm>
          <a:prstGeom prst="rect">
            <a:avLst/>
          </a:prstGeom>
        </p:spPr>
      </p:pic>
      <p:pic>
        <p:nvPicPr>
          <p:cNvPr id="22" name="Image 8" descr="icon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2863" y="5560698"/>
            <a:ext cx="889118" cy="896406"/>
          </a:xfrm>
          <a:prstGeom prst="rect">
            <a:avLst/>
          </a:prstGeom>
        </p:spPr>
      </p:pic>
      <p:pic>
        <p:nvPicPr>
          <p:cNvPr id="23" name="Image 9" descr="icon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53912" y="5560698"/>
            <a:ext cx="889118" cy="896406"/>
          </a:xfrm>
          <a:prstGeom prst="rect">
            <a:avLst/>
          </a:prstGeom>
        </p:spPr>
      </p:pic>
      <p:pic>
        <p:nvPicPr>
          <p:cNvPr id="24" name="Image 10" descr="icon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55541" y="5560698"/>
            <a:ext cx="874543" cy="896406"/>
          </a:xfrm>
          <a:prstGeom prst="rect">
            <a:avLst/>
          </a:prstGeom>
        </p:spPr>
      </p:pic>
      <p:pic>
        <p:nvPicPr>
          <p:cNvPr id="25" name="Image 11" descr="icon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06591" y="1464923"/>
            <a:ext cx="794376" cy="808952"/>
          </a:xfrm>
          <a:prstGeom prst="rect">
            <a:avLst/>
          </a:prstGeom>
        </p:spPr>
      </p:pic>
      <p:pic>
        <p:nvPicPr>
          <p:cNvPr id="26" name="Image 12" descr="icon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1847" y="1457635"/>
            <a:ext cx="801664" cy="808952"/>
          </a:xfrm>
          <a:prstGeom prst="rect">
            <a:avLst/>
          </a:prstGeom>
        </p:spPr>
      </p:pic>
      <p:pic>
        <p:nvPicPr>
          <p:cNvPr id="27" name="Image 13" descr="icon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45126" y="1457635"/>
            <a:ext cx="801664" cy="801664"/>
          </a:xfrm>
          <a:prstGeom prst="rect">
            <a:avLst/>
          </a:prstGeom>
        </p:spPr>
      </p:pic>
      <p:pic>
        <p:nvPicPr>
          <p:cNvPr id="28" name="Image 14" descr="icon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13313" y="1486787"/>
            <a:ext cx="787088" cy="801664"/>
          </a:xfrm>
          <a:prstGeom prst="rect">
            <a:avLst/>
          </a:prstGeom>
        </p:spPr>
      </p:pic>
      <p:pic>
        <p:nvPicPr>
          <p:cNvPr id="29" name="Image 15" descr="icon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00767" y="3877203"/>
            <a:ext cx="429983" cy="429983"/>
          </a:xfrm>
          <a:prstGeom prst="rect">
            <a:avLst/>
          </a:prstGeom>
        </p:spPr>
      </p:pic>
      <p:pic>
        <p:nvPicPr>
          <p:cNvPr id="30" name="Image 16" descr="icon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00767" y="3177569"/>
            <a:ext cx="429983" cy="429983"/>
          </a:xfrm>
          <a:prstGeom prst="rect">
            <a:avLst/>
          </a:prstGeom>
        </p:spPr>
      </p:pic>
      <p:pic>
        <p:nvPicPr>
          <p:cNvPr id="31" name="Image 17" descr="icon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00767" y="4584125"/>
            <a:ext cx="429983" cy="429983"/>
          </a:xfrm>
          <a:prstGeom prst="rect">
            <a:avLst/>
          </a:prstGeom>
        </p:spPr>
      </p:pic>
      <p:pic>
        <p:nvPicPr>
          <p:cNvPr id="32" name="Image 18" descr="icon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300867" y="1880331"/>
            <a:ext cx="502862" cy="335241"/>
          </a:xfrm>
          <a:prstGeom prst="rect">
            <a:avLst/>
          </a:prstGeom>
        </p:spPr>
      </p:pic>
      <p:pic>
        <p:nvPicPr>
          <p:cNvPr id="33" name="Image 19" descr="icon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41432" y="1880331"/>
            <a:ext cx="480998" cy="327953"/>
          </a:xfrm>
          <a:prstGeom prst="rect">
            <a:avLst/>
          </a:prstGeom>
        </p:spPr>
      </p:pic>
      <p:pic>
        <p:nvPicPr>
          <p:cNvPr id="34" name="Image 20" descr="icon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393013" y="1880331"/>
            <a:ext cx="451847" cy="327953"/>
          </a:xfrm>
          <a:prstGeom prst="rect">
            <a:avLst/>
          </a:prstGeom>
        </p:spPr>
      </p:pic>
      <p:pic>
        <p:nvPicPr>
          <p:cNvPr id="35" name="Image 21" descr="icon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888056" y="1880331"/>
            <a:ext cx="838103" cy="313378"/>
          </a:xfrm>
          <a:prstGeom prst="rect">
            <a:avLst/>
          </a:prstGeom>
        </p:spPr>
      </p:pic>
      <p:sp>
        <p:nvSpPr>
          <p:cNvPr id="36" name="Text 12"/>
          <p:cNvSpPr txBox="1"/>
          <p:nvPr/>
        </p:nvSpPr>
        <p:spPr>
          <a:xfrm>
            <a:off x="517438" y="182124"/>
            <a:ext cx="6209526" cy="6488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3370" b="1" dirty="0">
                <a:solidFill>
                  <a:srgbClr val="101A36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SaaS 売上拡大ダッシュボード</a:t>
            </a:r>
            <a:endParaRPr lang="en-US" sz="3370" dirty="0"/>
          </a:p>
        </p:txBody>
      </p:sp>
      <p:sp>
        <p:nvSpPr>
          <p:cNvPr id="37" name="Text 13"/>
          <p:cNvSpPr txBox="1"/>
          <p:nvPr/>
        </p:nvSpPr>
        <p:spPr>
          <a:xfrm>
            <a:off x="561165" y="859894"/>
            <a:ext cx="5342272" cy="3136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530" dirty="0">
                <a:solidFill>
                  <a:srgbClr val="4A4A55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顧客層・地域・利用状況に基づき、 売上拡大施策を優先化</a:t>
            </a:r>
            <a:endParaRPr lang="en-US" sz="1530" dirty="0"/>
          </a:p>
        </p:txBody>
      </p:sp>
      <p:sp>
        <p:nvSpPr>
          <p:cNvPr id="38" name="Text 14"/>
          <p:cNvSpPr txBox="1"/>
          <p:nvPr/>
        </p:nvSpPr>
        <p:spPr>
          <a:xfrm>
            <a:off x="1384693" y="1493938"/>
            <a:ext cx="889118" cy="2553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270" b="1" dirty="0">
                <a:solidFill>
                  <a:srgbClr val="080808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売上継続率</a:t>
            </a:r>
            <a:endParaRPr lang="en-US" sz="1270" dirty="0"/>
          </a:p>
        </p:txBody>
      </p:sp>
      <p:sp>
        <p:nvSpPr>
          <p:cNvPr id="39" name="Text 15"/>
          <p:cNvSpPr txBox="1"/>
          <p:nvPr/>
        </p:nvSpPr>
        <p:spPr>
          <a:xfrm>
            <a:off x="1370117" y="1749013"/>
            <a:ext cx="1064027" cy="4885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210" b="1" dirty="0">
                <a:solidFill>
                  <a:srgbClr val="07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</a:t>
            </a:r>
            <a:pPr algn="ctr" indent="0" marL="0">
              <a:buNone/>
            </a:pPr>
            <a:r>
              <a:rPr lang="en-US" sz="2500" b="1" dirty="0">
                <a:solidFill>
                  <a:srgbClr val="0A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3210" dirty="0"/>
          </a:p>
        </p:txBody>
      </p:sp>
      <p:sp>
        <p:nvSpPr>
          <p:cNvPr id="40" name="Text 16"/>
          <p:cNvSpPr txBox="1"/>
          <p:nvPr/>
        </p:nvSpPr>
        <p:spPr>
          <a:xfrm>
            <a:off x="4299835" y="1515801"/>
            <a:ext cx="852679" cy="2261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270" b="1" dirty="0">
                <a:solidFill>
                  <a:srgbClr val="080808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拡大商談額</a:t>
            </a:r>
            <a:endParaRPr lang="en-US" sz="1270" dirty="0"/>
          </a:p>
        </p:txBody>
      </p:sp>
      <p:sp>
        <p:nvSpPr>
          <p:cNvPr id="41" name="Text 17"/>
          <p:cNvSpPr txBox="1"/>
          <p:nvPr/>
        </p:nvSpPr>
        <p:spPr>
          <a:xfrm>
            <a:off x="4219668" y="1690710"/>
            <a:ext cx="1217072" cy="6051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430" b="1" dirty="0">
                <a:solidFill>
                  <a:srgbClr val="256B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$8.4M</a:t>
            </a:r>
            <a:endParaRPr lang="en-US" sz="3430" dirty="0"/>
          </a:p>
        </p:txBody>
      </p:sp>
      <p:sp>
        <p:nvSpPr>
          <p:cNvPr id="42" name="Text 18"/>
          <p:cNvSpPr txBox="1"/>
          <p:nvPr/>
        </p:nvSpPr>
        <p:spPr>
          <a:xfrm>
            <a:off x="7331583" y="1501225"/>
            <a:ext cx="874543" cy="2553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270" b="1" dirty="0">
                <a:solidFill>
                  <a:srgbClr val="080808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製品利用率</a:t>
            </a:r>
            <a:endParaRPr lang="en-US" sz="1270" dirty="0"/>
          </a:p>
        </p:txBody>
      </p:sp>
      <p:sp>
        <p:nvSpPr>
          <p:cNvPr id="43" name="Text 19"/>
          <p:cNvSpPr txBox="1"/>
          <p:nvPr/>
        </p:nvSpPr>
        <p:spPr>
          <a:xfrm>
            <a:off x="7331583" y="1778164"/>
            <a:ext cx="794376" cy="43025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430" b="1" dirty="0">
                <a:solidFill>
                  <a:srgbClr val="DB8A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</a:t>
            </a:r>
            <a:pPr algn="ctr" indent="0" marL="0">
              <a:buNone/>
            </a:pPr>
            <a:r>
              <a:rPr lang="en-US" sz="2490" b="1" dirty="0">
                <a:solidFill>
                  <a:srgbClr val="DB8A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3430" dirty="0"/>
          </a:p>
        </p:txBody>
      </p:sp>
      <p:sp>
        <p:nvSpPr>
          <p:cNvPr id="44" name="Text 20"/>
          <p:cNvSpPr txBox="1"/>
          <p:nvPr/>
        </p:nvSpPr>
        <p:spPr>
          <a:xfrm>
            <a:off x="10254013" y="1523089"/>
            <a:ext cx="794376" cy="2189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230" b="1" dirty="0">
                <a:solidFill>
                  <a:srgbClr val="080808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更新リスク</a:t>
            </a:r>
            <a:endParaRPr lang="en-US" sz="1230" dirty="0"/>
          </a:p>
        </p:txBody>
      </p:sp>
      <p:sp>
        <p:nvSpPr>
          <p:cNvPr id="45" name="Text 21"/>
          <p:cNvSpPr txBox="1"/>
          <p:nvPr/>
        </p:nvSpPr>
        <p:spPr>
          <a:xfrm>
            <a:off x="10224861" y="1792740"/>
            <a:ext cx="670483" cy="437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430" b="1" dirty="0">
                <a:solidFill>
                  <a:srgbClr val="CE4A6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-18</a:t>
            </a:r>
            <a:endParaRPr lang="en-US" sz="3430" dirty="0"/>
          </a:p>
        </p:txBody>
      </p:sp>
      <p:sp>
        <p:nvSpPr>
          <p:cNvPr id="46" name="Text 22"/>
          <p:cNvSpPr txBox="1"/>
          <p:nvPr/>
        </p:nvSpPr>
        <p:spPr>
          <a:xfrm>
            <a:off x="488286" y="2689146"/>
            <a:ext cx="2864401" cy="2990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480" b="1" dirty="0">
                <a:solidFill>
                  <a:srgbClr val="000317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顧客層別の拡大商談額（万ドル）</a:t>
            </a:r>
            <a:endParaRPr lang="en-US" sz="1480" dirty="0"/>
          </a:p>
        </p:txBody>
      </p:sp>
      <p:sp>
        <p:nvSpPr>
          <p:cNvPr id="47" name="Text 23"/>
          <p:cNvSpPr txBox="1"/>
          <p:nvPr/>
        </p:nvSpPr>
        <p:spPr>
          <a:xfrm>
            <a:off x="6471616" y="2696434"/>
            <a:ext cx="2536447" cy="291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520" b="1" dirty="0">
                <a:solidFill>
                  <a:srgbClr val="000217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拡大商談ファネル（万ドル）</a:t>
            </a:r>
            <a:endParaRPr lang="en-US" sz="1520" dirty="0"/>
          </a:p>
        </p:txBody>
      </p:sp>
      <p:sp>
        <p:nvSpPr>
          <p:cNvPr id="48" name="Text 24"/>
          <p:cNvSpPr txBox="1"/>
          <p:nvPr/>
        </p:nvSpPr>
        <p:spPr>
          <a:xfrm>
            <a:off x="11164995" y="2827615"/>
            <a:ext cx="510150" cy="2553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300" b="1" dirty="0">
                <a:solidFill>
                  <a:srgbClr val="111A35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転換率</a:t>
            </a:r>
            <a:endParaRPr lang="en-US" sz="1300" dirty="0"/>
          </a:p>
        </p:txBody>
      </p:sp>
      <p:sp>
        <p:nvSpPr>
          <p:cNvPr id="49" name="Text 25"/>
          <p:cNvSpPr txBox="1"/>
          <p:nvPr/>
        </p:nvSpPr>
        <p:spPr>
          <a:xfrm>
            <a:off x="7069220" y="3243023"/>
            <a:ext cx="452120" cy="2990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200" dirty="0">
                <a:solidFill>
                  <a:srgbClr val="020314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特定</a:t>
            </a:r>
            <a:endParaRPr lang="en-US" sz="1200" dirty="0"/>
          </a:p>
        </p:txBody>
      </p:sp>
      <p:sp>
        <p:nvSpPr>
          <p:cNvPr id="50" name="Text 26"/>
          <p:cNvSpPr txBox="1"/>
          <p:nvPr/>
        </p:nvSpPr>
        <p:spPr>
          <a:xfrm>
            <a:off x="9000502" y="3257599"/>
            <a:ext cx="546589" cy="26992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1,680</a:t>
            </a:r>
            <a:endParaRPr lang="en-US" sz="1560" dirty="0"/>
          </a:p>
        </p:txBody>
      </p:sp>
      <p:sp>
        <p:nvSpPr>
          <p:cNvPr id="51" name="Text 27"/>
          <p:cNvSpPr txBox="1"/>
          <p:nvPr/>
        </p:nvSpPr>
        <p:spPr>
          <a:xfrm>
            <a:off x="11230585" y="3294038"/>
            <a:ext cx="349817" cy="2116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69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</a:t>
            </a:r>
            <a:pPr algn="ctr" indent="0" marL="0">
              <a:buNone/>
            </a:pPr>
            <a:r>
              <a:rPr lang="en-US" sz="1200" b="1" dirty="0">
                <a:solidFill>
                  <a:srgbClr val="1A63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1200" dirty="0"/>
          </a:p>
        </p:txBody>
      </p:sp>
      <p:sp>
        <p:nvSpPr>
          <p:cNvPr id="52" name="Text 28"/>
          <p:cNvSpPr txBox="1"/>
          <p:nvPr/>
        </p:nvSpPr>
        <p:spPr>
          <a:xfrm>
            <a:off x="2047887" y="4022824"/>
            <a:ext cx="225924" cy="1824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240</a:t>
            </a:r>
            <a:endParaRPr lang="en-US" sz="1020" dirty="0"/>
          </a:p>
        </p:txBody>
      </p:sp>
      <p:sp>
        <p:nvSpPr>
          <p:cNvPr id="53" name="Text 29"/>
          <p:cNvSpPr txBox="1"/>
          <p:nvPr/>
        </p:nvSpPr>
        <p:spPr>
          <a:xfrm>
            <a:off x="7069220" y="3971809"/>
            <a:ext cx="831089" cy="2553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170" b="1" dirty="0">
                <a:solidFill>
                  <a:srgbClr val="111827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接点づくり</a:t>
            </a:r>
            <a:endParaRPr lang="en-US" sz="1170" dirty="0"/>
          </a:p>
        </p:txBody>
      </p:sp>
      <p:sp>
        <p:nvSpPr>
          <p:cNvPr id="54" name="Text 30"/>
          <p:cNvSpPr txBox="1"/>
          <p:nvPr/>
        </p:nvSpPr>
        <p:spPr>
          <a:xfrm>
            <a:off x="9051517" y="3971809"/>
            <a:ext cx="371681" cy="2626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710</a:t>
            </a:r>
            <a:endParaRPr lang="en-US" sz="1560" dirty="0"/>
          </a:p>
        </p:txBody>
      </p:sp>
      <p:sp>
        <p:nvSpPr>
          <p:cNvPr id="55" name="Text 31"/>
          <p:cNvSpPr txBox="1"/>
          <p:nvPr/>
        </p:nvSpPr>
        <p:spPr>
          <a:xfrm>
            <a:off x="11237873" y="3986384"/>
            <a:ext cx="364393" cy="20433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58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28%</a:t>
            </a:r>
            <a:endParaRPr lang="en-US" sz="1200" dirty="0"/>
          </a:p>
        </p:txBody>
      </p:sp>
      <p:sp>
        <p:nvSpPr>
          <p:cNvPr id="56" name="Text 32"/>
          <p:cNvSpPr txBox="1"/>
          <p:nvPr/>
        </p:nvSpPr>
        <p:spPr>
          <a:xfrm>
            <a:off x="2055175" y="4409080"/>
            <a:ext cx="225924" cy="1751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</a:t>
            </a:r>
            <a:endParaRPr lang="en-US" sz="1020" dirty="0"/>
          </a:p>
        </p:txBody>
      </p:sp>
      <p:sp>
        <p:nvSpPr>
          <p:cNvPr id="57" name="Text 33"/>
          <p:cNvSpPr txBox="1"/>
          <p:nvPr/>
        </p:nvSpPr>
        <p:spPr>
          <a:xfrm>
            <a:off x="2091615" y="4700594"/>
            <a:ext cx="160333" cy="1824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</a:t>
            </a:r>
            <a:endParaRPr lang="en-US" sz="1020" dirty="0"/>
          </a:p>
        </p:txBody>
      </p:sp>
      <p:sp>
        <p:nvSpPr>
          <p:cNvPr id="58" name="Text 34"/>
          <p:cNvSpPr txBox="1"/>
          <p:nvPr/>
        </p:nvSpPr>
        <p:spPr>
          <a:xfrm>
            <a:off x="7069220" y="4664155"/>
            <a:ext cx="422969" cy="2334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200" b="1" dirty="0">
                <a:solidFill>
                  <a:srgbClr val="111827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拡大</a:t>
            </a:r>
            <a:endParaRPr lang="en-US" sz="1200" dirty="0"/>
          </a:p>
        </p:txBody>
      </p:sp>
      <p:sp>
        <p:nvSpPr>
          <p:cNvPr id="59" name="Text 35"/>
          <p:cNvSpPr txBox="1"/>
          <p:nvPr/>
        </p:nvSpPr>
        <p:spPr>
          <a:xfrm>
            <a:off x="9080668" y="4686018"/>
            <a:ext cx="371681" cy="2407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</a:t>
            </a:r>
            <a:endParaRPr lang="en-US" sz="1560" dirty="0"/>
          </a:p>
        </p:txBody>
      </p:sp>
      <p:sp>
        <p:nvSpPr>
          <p:cNvPr id="60" name="Text 36"/>
          <p:cNvSpPr txBox="1"/>
          <p:nvPr/>
        </p:nvSpPr>
        <p:spPr>
          <a:xfrm>
            <a:off x="11237873" y="4693306"/>
            <a:ext cx="371681" cy="19704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E79A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28%</a:t>
            </a:r>
            <a:endParaRPr lang="en-US" sz="1200" dirty="0"/>
          </a:p>
        </p:txBody>
      </p:sp>
      <p:sp>
        <p:nvSpPr>
          <p:cNvPr id="61" name="Text 37"/>
          <p:cNvSpPr txBox="1"/>
          <p:nvPr/>
        </p:nvSpPr>
        <p:spPr>
          <a:xfrm>
            <a:off x="2047887" y="4948381"/>
            <a:ext cx="218636" cy="19704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000" dirty="0">
                <a:solidFill>
                  <a:srgbClr val="34343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1月</a:t>
            </a:r>
            <a:endParaRPr lang="en-US" sz="1000" dirty="0"/>
          </a:p>
        </p:txBody>
      </p:sp>
      <p:sp>
        <p:nvSpPr>
          <p:cNvPr id="62" name="Text 38"/>
          <p:cNvSpPr txBox="1"/>
          <p:nvPr/>
        </p:nvSpPr>
        <p:spPr>
          <a:xfrm>
            <a:off x="2397704" y="5779197"/>
            <a:ext cx="1319102" cy="28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350" b="1" dirty="0">
                <a:solidFill>
                  <a:srgbClr val="085F64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Q1 重点顧客層</a:t>
            </a:r>
            <a:endParaRPr lang="en-US" sz="1350" dirty="0"/>
          </a:p>
        </p:txBody>
      </p:sp>
      <p:sp>
        <p:nvSpPr>
          <p:cNvPr id="63" name="Text 39"/>
          <p:cNvSpPr txBox="1"/>
          <p:nvPr/>
        </p:nvSpPr>
        <p:spPr>
          <a:xfrm>
            <a:off x="5983329" y="5786485"/>
            <a:ext cx="1158769" cy="26992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350" b="1" dirty="0">
                <a:solidFill>
                  <a:srgbClr val="2671C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Q2 価格検証</a:t>
            </a:r>
            <a:endParaRPr lang="en-US" sz="1350" dirty="0"/>
          </a:p>
        </p:txBody>
      </p:sp>
      <p:sp>
        <p:nvSpPr>
          <p:cNvPr id="64" name="Text 40"/>
          <p:cNvSpPr txBox="1"/>
          <p:nvPr/>
        </p:nvSpPr>
        <p:spPr>
          <a:xfrm>
            <a:off x="9488788" y="5779197"/>
            <a:ext cx="1603328" cy="2990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350" b="1" dirty="0">
                <a:solidFill>
                  <a:srgbClr val="C1475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Q3 パートナー連携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2026-10-02T15:48:08Z</dcterms:created>
  <dcterms:modified xsi:type="dcterms:W3CDTF">2026-10-02T15:48:08Z</dcterms:modified>
</cp:coreProperties>
</file>