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85294" cy="6858000"/>
  <p:notesSz cx="6858000" cy="1218529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image" Target="../media/image-1-11.png"/><Relationship Id="rId12" Type="http://schemas.openxmlformats.org/officeDocument/2006/relationships/image" Target="../media/image-1-12.png"/><Relationship Id="rId13" Type="http://schemas.openxmlformats.org/officeDocument/2006/relationships/image" Target="../media/image-1-13.png"/><Relationship Id="rId14" Type="http://schemas.openxmlformats.org/officeDocument/2006/relationships/image" Target="../media/image-1-14.png"/><Relationship Id="rId15" Type="http://schemas.openxmlformats.org/officeDocument/2006/relationships/image" Target="../media/image-1-15.png"/><Relationship Id="rId16" Type="http://schemas.openxmlformats.org/officeDocument/2006/relationships/image" Target="../media/image-1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ackgroun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4"/>
            <a:ext cx="12185294" cy="6857872"/>
          </a:xfrm>
          <a:prstGeom prst="rect">
            <a:avLst/>
          </a:prstGeom>
        </p:spPr>
      </p:pic>
      <p:pic>
        <p:nvPicPr>
          <p:cNvPr id="3" name="Image 1" descr="contain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50" y="3607552"/>
            <a:ext cx="1588752" cy="1115042"/>
          </a:xfrm>
          <a:prstGeom prst="rect">
            <a:avLst/>
          </a:prstGeom>
        </p:spPr>
      </p:pic>
      <p:pic>
        <p:nvPicPr>
          <p:cNvPr id="4" name="Image 2" descr="containe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8686" y="4569549"/>
            <a:ext cx="2463295" cy="1056739"/>
          </a:xfrm>
          <a:prstGeom prst="rect">
            <a:avLst/>
          </a:prstGeom>
        </p:spPr>
      </p:pic>
      <p:pic>
        <p:nvPicPr>
          <p:cNvPr id="5" name="Image 3" descr="container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1733" y="4511247"/>
            <a:ext cx="2266523" cy="1049451"/>
          </a:xfrm>
          <a:prstGeom prst="rect">
            <a:avLst/>
          </a:prstGeom>
        </p:spPr>
      </p:pic>
      <p:pic>
        <p:nvPicPr>
          <p:cNvPr id="6" name="Image 4" descr="container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526" y="4022960"/>
            <a:ext cx="2288387" cy="947421"/>
          </a:xfrm>
          <a:prstGeom prst="rect">
            <a:avLst/>
          </a:prstGeom>
        </p:spPr>
      </p:pic>
      <p:pic>
        <p:nvPicPr>
          <p:cNvPr id="7" name="Image 5" descr="container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6242" y="1530514"/>
            <a:ext cx="1647055" cy="532013"/>
          </a:xfrm>
          <a:prstGeom prst="rect">
            <a:avLst/>
          </a:prstGeom>
        </p:spPr>
      </p:pic>
      <p:pic>
        <p:nvPicPr>
          <p:cNvPr id="8" name="Image 6" descr="container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130" y="2477935"/>
            <a:ext cx="1508586" cy="488286"/>
          </a:xfrm>
          <a:prstGeom prst="rect">
            <a:avLst/>
          </a:prstGeom>
        </p:spPr>
      </p:pic>
      <p:pic>
        <p:nvPicPr>
          <p:cNvPr id="9" name="Image 7" descr="container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9569" y="1960497"/>
            <a:ext cx="1545025" cy="451847"/>
          </a:xfrm>
          <a:prstGeom prst="rect">
            <a:avLst/>
          </a:prstGeom>
        </p:spPr>
      </p:pic>
      <p:pic>
        <p:nvPicPr>
          <p:cNvPr id="10" name="Image 8" descr="container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0883" y="2470647"/>
            <a:ext cx="1413844" cy="480998"/>
          </a:xfrm>
          <a:prstGeom prst="rect">
            <a:avLst/>
          </a:prstGeom>
        </p:spPr>
      </p:pic>
      <p:sp>
        <p:nvSpPr>
          <p:cNvPr id="11" name="Shape 0"/>
          <p:cNvSpPr/>
          <p:nvPr/>
        </p:nvSpPr>
        <p:spPr>
          <a:xfrm>
            <a:off x="371681" y="2499798"/>
            <a:ext cx="1472147" cy="451847"/>
          </a:xfrm>
          <a:prstGeom prst="roundRect">
            <a:avLst>
              <a:gd name="adj" fmla="val 41301"/>
            </a:avLst>
          </a:prstGeom>
          <a:solidFill>
            <a:srgbClr val="DDEFD9"/>
          </a:solidFill>
          <a:ln w="12700">
            <a:solidFill>
              <a:srgbClr val="DDEFD9">
                <a:alpha val="0"/>
              </a:srgbClr>
            </a:solidFill>
            <a:prstDash val="solid"/>
          </a:ln>
        </p:spPr>
      </p:sp>
      <p:pic>
        <p:nvPicPr>
          <p:cNvPr id="12" name="Image 9" descr="container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724" y="3170281"/>
            <a:ext cx="1406556" cy="444559"/>
          </a:xfrm>
          <a:prstGeom prst="rect">
            <a:avLst/>
          </a:prstGeom>
        </p:spPr>
      </p:pic>
      <p:pic>
        <p:nvPicPr>
          <p:cNvPr id="13" name="Image 10" descr="container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52048" y="3177569"/>
            <a:ext cx="1231648" cy="437271"/>
          </a:xfrm>
          <a:prstGeom prst="rect">
            <a:avLst/>
          </a:prstGeom>
        </p:spPr>
      </p:pic>
      <p:pic>
        <p:nvPicPr>
          <p:cNvPr id="14" name="Image 11" descr="container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33713" y="1588816"/>
            <a:ext cx="561165" cy="575741"/>
          </a:xfrm>
          <a:prstGeom prst="rect">
            <a:avLst/>
          </a:prstGeom>
        </p:spPr>
      </p:pic>
      <p:pic>
        <p:nvPicPr>
          <p:cNvPr id="15" name="Image 12" descr="container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1616" y="1894906"/>
            <a:ext cx="510150" cy="517438"/>
          </a:xfrm>
          <a:prstGeom prst="rect">
            <a:avLst/>
          </a:prstGeom>
        </p:spPr>
      </p:pic>
      <p:pic>
        <p:nvPicPr>
          <p:cNvPr id="16" name="Image 13" descr="container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4210" y="3162993"/>
            <a:ext cx="488286" cy="502862"/>
          </a:xfrm>
          <a:prstGeom prst="rect">
            <a:avLst/>
          </a:prstGeom>
        </p:spPr>
      </p:pic>
      <p:pic>
        <p:nvPicPr>
          <p:cNvPr id="17" name="Image 14" descr="container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9352" y="3141130"/>
            <a:ext cx="480998" cy="495574"/>
          </a:xfrm>
          <a:prstGeom prst="rect">
            <a:avLst/>
          </a:prstGeom>
        </p:spPr>
      </p:pic>
      <p:pic>
        <p:nvPicPr>
          <p:cNvPr id="18" name="Image 15" descr="icon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1165" y="2587253"/>
            <a:ext cx="284226" cy="276939"/>
          </a:xfrm>
          <a:prstGeom prst="rect">
            <a:avLst/>
          </a:prstGeom>
        </p:spPr>
      </p:pic>
      <p:sp>
        <p:nvSpPr>
          <p:cNvPr id="19" name="image2ppt-measured-path-1"/>
          <p:cNvSpPr/>
          <p:nvPr/>
        </p:nvSpPr>
        <p:spPr>
          <a:xfrm>
            <a:off x="2959102" y="5222888"/>
            <a:ext cx="413185" cy="274433"/>
          </a:xfrm>
          <a:custGeom>
            <a:avLst/>
            <a:gdLst/>
            <a:ahLst/>
            <a:cxnLst/>
            <a:rect l="l" t="t" r="r" b="b"/>
            <a:pathLst>
              <a:path w="413185" h="274433" fill="none" stroke="1">
                <a:moveTo>
                  <a:pt x="207360" y="126384"/>
                </a:moveTo>
                <a:lnTo>
                  <a:pt x="0" y="154467"/>
                </a:lnTo>
              </a:path>
              <a:path w="413185" h="274433" fill="norm" stroke="0">
                <a:moveTo>
                  <a:pt x="413185" y="98508"/>
                </a:moveTo>
                <a:lnTo>
                  <a:pt x="227412" y="274433"/>
                </a:lnTo>
                <a:lnTo>
                  <a:pt x="190244" y="0"/>
                </a:lnTo>
                <a:close/>
              </a:path>
            </a:pathLst>
          </a:custGeom>
          <a:solidFill>
            <a:srgbClr val="FCF5EC"/>
          </a:solidFill>
          <a:ln w="58304">
            <a:solidFill>
              <a:srgbClr val="FCF5EC"/>
            </a:solidFill>
            <a:prstDash val="solid"/>
          </a:ln>
        </p:spPr>
      </p:sp>
      <p:sp>
        <p:nvSpPr>
          <p:cNvPr id="20" name="image2ppt-measured-path-2"/>
          <p:cNvSpPr/>
          <p:nvPr/>
        </p:nvSpPr>
        <p:spPr>
          <a:xfrm>
            <a:off x="8686454" y="3662396"/>
            <a:ext cx="355107" cy="261515"/>
          </a:xfrm>
          <a:custGeom>
            <a:avLst/>
            <a:gdLst/>
            <a:ahLst/>
            <a:cxnLst/>
            <a:rect l="l" t="t" r="r" b="b"/>
            <a:pathLst>
              <a:path w="355107" h="261515" fill="none" stroke="1">
                <a:moveTo>
                  <a:pt x="174696" y="128075"/>
                </a:moveTo>
                <a:lnTo>
                  <a:pt x="0" y="174289"/>
                </a:lnTo>
              </a:path>
              <a:path w="355107" h="261515" fill="norm" stroke="0">
                <a:moveTo>
                  <a:pt x="355107" y="80630"/>
                </a:moveTo>
                <a:lnTo>
                  <a:pt x="199743" y="261515"/>
                </a:lnTo>
                <a:lnTo>
                  <a:pt x="151067" y="0"/>
                </a:lnTo>
                <a:close/>
              </a:path>
            </a:pathLst>
          </a:custGeom>
          <a:solidFill>
            <a:srgbClr val="FEFCF3"/>
          </a:solidFill>
          <a:ln w="51016">
            <a:solidFill>
              <a:srgbClr val="FEFCF3"/>
            </a:solidFill>
            <a:prstDash val="solid"/>
          </a:ln>
        </p:spPr>
      </p:sp>
      <p:sp>
        <p:nvSpPr>
          <p:cNvPr id="21" name="Text 3"/>
          <p:cNvSpPr txBox="1"/>
          <p:nvPr/>
        </p:nvSpPr>
        <p:spPr>
          <a:xfrm>
            <a:off x="378968" y="561092"/>
            <a:ext cx="5954451" cy="114446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6440" b="1" dirty="0">
                <a:solidFill>
                  <a:srgbClr val="07977D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新製品</a:t>
            </a:r>
            <a:pPr algn="l" indent="0" marL="0">
              <a:buNone/>
            </a:pPr>
            <a:r>
              <a:rPr lang="ja-JP" sz="6440" b="1" dirty="0">
                <a:solidFill>
                  <a:srgbClr val="17191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の公開日</a:t>
            </a:r>
            <a:endParaRPr lang="en-US" sz="6440" dirty="0"/>
          </a:p>
        </p:txBody>
      </p:sp>
      <p:sp>
        <p:nvSpPr>
          <p:cNvPr id="22" name="Text 4"/>
          <p:cNvSpPr txBox="1"/>
          <p:nvPr/>
        </p:nvSpPr>
        <p:spPr>
          <a:xfrm>
            <a:off x="539301" y="1843755"/>
            <a:ext cx="3877413" cy="36466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990" b="1" dirty="0">
                <a:solidFill>
                  <a:srgbClr val="17191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アイデアから最初のユーザーへ</a:t>
            </a:r>
            <a:endParaRPr lang="en-US" sz="1990" dirty="0"/>
          </a:p>
        </p:txBody>
      </p:sp>
      <p:sp>
        <p:nvSpPr>
          <p:cNvPr id="23" name="Text 5"/>
          <p:cNvSpPr txBox="1"/>
          <p:nvPr/>
        </p:nvSpPr>
        <p:spPr>
          <a:xfrm>
            <a:off x="874406" y="2601692"/>
            <a:ext cx="860240" cy="26992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580" b="1" dirty="0">
                <a:solidFill>
                  <a:srgbClr val="0D836A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7</a:t>
            </a:r>
            <a:pPr algn="ctr" indent="0" marL="0">
              <a:buNone/>
            </a:pPr>
            <a:r>
              <a:rPr lang="ja-JP" sz="1110" b="1" dirty="0">
                <a:solidFill>
                  <a:srgbClr val="17191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日で試作</a:t>
            </a:r>
            <a:endParaRPr lang="en-US" sz="1110" dirty="0"/>
          </a:p>
        </p:txBody>
      </p:sp>
      <p:sp>
        <p:nvSpPr>
          <p:cNvPr id="24" name="Text 6"/>
          <p:cNvSpPr txBox="1"/>
          <p:nvPr/>
        </p:nvSpPr>
        <p:spPr>
          <a:xfrm>
            <a:off x="2361128" y="2594404"/>
            <a:ext cx="976846" cy="26992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460" b="1" dirty="0">
                <a:solidFill>
                  <a:srgbClr val="0C74C0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32</a:t>
            </a:r>
            <a:pPr algn="ctr" indent="0" marL="0">
              <a:buNone/>
            </a:pPr>
            <a:r>
              <a:rPr lang="ja-JP" sz="1110" b="1" dirty="0">
                <a:solidFill>
                  <a:srgbClr val="17191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人が試用</a:t>
            </a:r>
            <a:endParaRPr lang="en-US" sz="1110" dirty="0"/>
          </a:p>
        </p:txBody>
      </p:sp>
      <p:sp>
        <p:nvSpPr>
          <p:cNvPr id="25" name="Text 7"/>
          <p:cNvSpPr txBox="1"/>
          <p:nvPr/>
        </p:nvSpPr>
        <p:spPr>
          <a:xfrm>
            <a:off x="3935305" y="2608980"/>
            <a:ext cx="896680" cy="2480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110" b="1" dirty="0">
                <a:solidFill>
                  <a:srgbClr val="17191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満足度 </a:t>
            </a:r>
            <a:pPr algn="ctr" indent="0" marL="0">
              <a:buNone/>
            </a:pPr>
            <a:r>
              <a:rPr lang="ja-JP" sz="1110" b="1" dirty="0">
                <a:solidFill>
                  <a:srgbClr val="D95042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94%</a:t>
            </a:r>
            <a:endParaRPr lang="en-US" sz="1110" dirty="0"/>
          </a:p>
        </p:txBody>
      </p:sp>
      <p:sp>
        <p:nvSpPr>
          <p:cNvPr id="26" name="Text 8"/>
          <p:cNvSpPr txBox="1"/>
          <p:nvPr/>
        </p:nvSpPr>
        <p:spPr>
          <a:xfrm>
            <a:off x="1246087" y="3221159"/>
            <a:ext cx="1071588" cy="3500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930" b="1" dirty="0">
                <a:solidFill>
                  <a:srgbClr val="17191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着想収集</a:t>
            </a:r>
            <a:endParaRPr lang="en-US" sz="1930" dirty="0"/>
          </a:p>
        </p:txBody>
      </p:sp>
      <p:sp>
        <p:nvSpPr>
          <p:cNvPr id="27" name="Text 9"/>
          <p:cNvSpPr txBox="1"/>
          <p:nvPr/>
        </p:nvSpPr>
        <p:spPr>
          <a:xfrm>
            <a:off x="4161229" y="3221159"/>
            <a:ext cx="1042437" cy="3500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930" b="1" dirty="0">
                <a:solidFill>
                  <a:srgbClr val="17191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試作設計</a:t>
            </a:r>
            <a:endParaRPr lang="en-US" sz="1930" dirty="0"/>
          </a:p>
        </p:txBody>
      </p:sp>
      <p:sp>
        <p:nvSpPr>
          <p:cNvPr id="28" name="Text 10"/>
          <p:cNvSpPr txBox="1"/>
          <p:nvPr/>
        </p:nvSpPr>
        <p:spPr>
          <a:xfrm>
            <a:off x="7069083" y="1974936"/>
            <a:ext cx="1173618" cy="4011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930" b="1" dirty="0">
                <a:solidFill>
                  <a:srgbClr val="17191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試用検証</a:t>
            </a:r>
            <a:endParaRPr lang="en-US" sz="1930" dirty="0"/>
          </a:p>
        </p:txBody>
      </p:sp>
      <p:sp>
        <p:nvSpPr>
          <p:cNvPr id="29" name="Text 11"/>
          <p:cNvSpPr txBox="1"/>
          <p:nvPr/>
        </p:nvSpPr>
        <p:spPr>
          <a:xfrm>
            <a:off x="9896771" y="1625119"/>
            <a:ext cx="1173618" cy="39381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ja-JP" sz="1930" b="1" dirty="0">
                <a:solidFill>
                  <a:srgbClr val="17191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正式公開</a:t>
            </a:r>
            <a:endParaRPr lang="en-US" sz="1930" dirty="0"/>
          </a:p>
        </p:txBody>
      </p:sp>
      <p:sp>
        <p:nvSpPr>
          <p:cNvPr id="30" name="Text 12"/>
          <p:cNvSpPr txBox="1"/>
          <p:nvPr/>
        </p:nvSpPr>
        <p:spPr>
          <a:xfrm>
            <a:off x="8249852" y="4678730"/>
            <a:ext cx="1610890" cy="2990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680" b="1" dirty="0">
                <a:solidFill>
                  <a:srgbClr val="17191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どの段階でも、</a:t>
            </a:r>
            <a:endParaRPr lang="en-US" sz="1680" dirty="0"/>
          </a:p>
        </p:txBody>
      </p:sp>
      <p:sp>
        <p:nvSpPr>
          <p:cNvPr id="31" name="Text 13"/>
          <p:cNvSpPr txBox="1"/>
          <p:nvPr/>
        </p:nvSpPr>
        <p:spPr>
          <a:xfrm>
            <a:off x="8147822" y="4984820"/>
            <a:ext cx="1683768" cy="2917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ja-JP" sz="1680" b="1" dirty="0">
                <a:solidFill>
                  <a:srgbClr val="17191B"/>
                </a:solidFill>
                <a:latin typeface="Meiryo" pitchFamily="34" charset="0"/>
                <a:ea typeface="Meiryo" pitchFamily="34" charset="-128"/>
                <a:cs typeface="Meiryo" pitchFamily="34" charset="-120"/>
              </a:rPr>
              <a:t>修正できます。</a:t>
            </a:r>
            <a:endParaRPr lang="en-US" sz="16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2026-10-02T15:48:07Z</dcterms:created>
  <dcterms:modified xsi:type="dcterms:W3CDTF">2026-10-02T15:48:07Z</dcterms:modified>
</cp:coreProperties>
</file>