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7829"/>
  <p:notesSz cx="6857829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jp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9" y="0"/>
            <a:ext cx="12185217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7629" y="2215494"/>
            <a:ext cx="3366968" cy="3243075"/>
          </a:xfrm>
          <a:prstGeom prst="roundRect">
            <a:avLst>
              <a:gd name="adj" fmla="val 1692"/>
            </a:avLst>
          </a:prstGeom>
          <a:solidFill>
            <a:srgbClr val="FDFDFE"/>
          </a:solidFill>
          <a:ln w="15875">
            <a:solidFill>
              <a:srgbClr val="E5E7EB"/>
            </a:solidFill>
            <a:prstDash val="solid"/>
          </a:ln>
        </p:spPr>
      </p:sp>
      <p:pic>
        <p:nvPicPr>
          <p:cNvPr id="4" name="Image 1" descr="im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044" y="2055162"/>
            <a:ext cx="4205066" cy="3563739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785612" y="2215494"/>
            <a:ext cx="4095749" cy="3243075"/>
          </a:xfrm>
          <a:prstGeom prst="roundRect">
            <a:avLst>
              <a:gd name="adj" fmla="val 1692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360342" y="5546023"/>
            <a:ext cx="11456436" cy="1020293"/>
          </a:xfrm>
          <a:prstGeom prst="roundRect">
            <a:avLst>
              <a:gd name="adj" fmla="val 7143"/>
            </a:avLst>
          </a:prstGeom>
          <a:solidFill>
            <a:srgbClr val="F7FBFE"/>
          </a:solidFill>
          <a:ln w="15875">
            <a:solidFill>
              <a:srgbClr val="E1E8F0"/>
            </a:solidFill>
            <a:prstDash val="solid"/>
          </a:ln>
        </p:spPr>
      </p:sp>
      <p:pic>
        <p:nvPicPr>
          <p:cNvPr id="7" name="Image 2" descr="im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00" y="954703"/>
            <a:ext cx="670478" cy="255073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404069" y="1136898"/>
            <a:ext cx="2834958" cy="969279"/>
          </a:xfrm>
          <a:prstGeom prst="roundRect">
            <a:avLst>
              <a:gd name="adj" fmla="val 5660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9" name="Shape 4"/>
          <p:cNvSpPr/>
          <p:nvPr/>
        </p:nvSpPr>
        <p:spPr>
          <a:xfrm>
            <a:off x="3370207" y="1144186"/>
            <a:ext cx="2689202" cy="961991"/>
          </a:xfrm>
          <a:prstGeom prst="roundRect">
            <a:avLst>
              <a:gd name="adj" fmla="val 5703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0" name="Shape 5"/>
          <p:cNvSpPr/>
          <p:nvPr/>
        </p:nvSpPr>
        <p:spPr>
          <a:xfrm>
            <a:off x="6183301" y="1144186"/>
            <a:ext cx="2623611" cy="961991"/>
          </a:xfrm>
          <a:prstGeom prst="roundRect">
            <a:avLst>
              <a:gd name="adj" fmla="val 4545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8945381" y="1144186"/>
            <a:ext cx="2630899" cy="961991"/>
          </a:xfrm>
          <a:prstGeom prst="roundRect">
            <a:avLst>
              <a:gd name="adj" fmla="val 3030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513386" y="4948423"/>
            <a:ext cx="3104607" cy="357103"/>
          </a:xfrm>
          <a:prstGeom prst="roundRect">
            <a:avLst>
              <a:gd name="adj" fmla="val 6245"/>
            </a:avLst>
          </a:prstGeom>
          <a:solidFill>
            <a:srgbClr val="EEF5FF"/>
          </a:solidFill>
          <a:ln w="12700">
            <a:solidFill>
              <a:srgbClr val="EEF5FF">
                <a:alpha val="0"/>
              </a:srgbClr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3909271" y="2684047"/>
            <a:ext cx="1183795" cy="2162346"/>
          </a:xfrm>
          <a:prstGeom prst="roundRect">
            <a:avLst>
              <a:gd name="adj" fmla="val 1847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5214023" y="2682561"/>
            <a:ext cx="1166049" cy="2163832"/>
          </a:xfrm>
          <a:prstGeom prst="rect">
            <a:avLst/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510836" y="2677342"/>
            <a:ext cx="1188330" cy="2169051"/>
          </a:xfrm>
          <a:prstGeom prst="roundRect">
            <a:avLst>
              <a:gd name="adj" fmla="val 2453"/>
            </a:avLst>
          </a:prstGeom>
          <a:solidFill>
            <a:srgbClr val="FEFEFE"/>
          </a:solidFill>
          <a:ln w="15875">
            <a:solidFill>
              <a:srgbClr val="E5E7EB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3880354" y="4948423"/>
            <a:ext cx="3869827" cy="357103"/>
          </a:xfrm>
          <a:prstGeom prst="roundRect">
            <a:avLst>
              <a:gd name="adj" fmla="val 14286"/>
            </a:avLst>
          </a:prstGeom>
          <a:solidFill>
            <a:srgbClr val="EEF5FE"/>
          </a:solidFill>
          <a:ln w="12700">
            <a:solidFill>
              <a:srgbClr val="EEF5FE">
                <a:alpha val="0"/>
              </a:srgbClr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3924080" y="4591320"/>
            <a:ext cx="1158762" cy="247786"/>
          </a:xfrm>
          <a:prstGeom prst="roundRect">
            <a:avLst>
              <a:gd name="adj" fmla="val 29412"/>
            </a:avLst>
          </a:prstGeom>
          <a:solidFill>
            <a:srgbClr val="E6EFFE"/>
          </a:solidFill>
          <a:ln w="12700">
            <a:solidFill>
              <a:srgbClr val="E6EFFE">
                <a:alpha val="0"/>
              </a:srgbClr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221310" y="4591320"/>
            <a:ext cx="1166049" cy="247786"/>
          </a:xfrm>
          <a:prstGeom prst="roundRect">
            <a:avLst>
              <a:gd name="adj" fmla="val 26471"/>
            </a:avLst>
          </a:prstGeom>
          <a:solidFill>
            <a:srgbClr val="E6EFFE"/>
          </a:solidFill>
          <a:ln w="12700">
            <a:solidFill>
              <a:srgbClr val="E6EFFE">
                <a:alpha val="0"/>
              </a:srgb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518541" y="4591320"/>
            <a:ext cx="1187913" cy="247786"/>
          </a:xfrm>
          <a:prstGeom prst="roundRect">
            <a:avLst>
              <a:gd name="adj" fmla="val 26471"/>
            </a:avLst>
          </a:prstGeom>
          <a:solidFill>
            <a:srgbClr val="DEF2E9"/>
          </a:solidFill>
          <a:ln w="12700">
            <a:solidFill>
              <a:srgbClr val="DEF2E9">
                <a:alpha val="0"/>
              </a:srgbClr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375925" y="2783943"/>
            <a:ext cx="255073" cy="255073"/>
          </a:xfrm>
          <a:prstGeom prst="ellipse">
            <a:avLst/>
          </a:prstGeom>
          <a:solidFill>
            <a:srgbClr val="1456C8"/>
          </a:solidFill>
          <a:ln w="12700">
            <a:solidFill>
              <a:srgbClr val="1456C8">
                <a:alpha val="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5680442" y="2783943"/>
            <a:ext cx="247786" cy="247786"/>
          </a:xfrm>
          <a:prstGeom prst="ellipse">
            <a:avLst/>
          </a:prstGeom>
          <a:solidFill>
            <a:srgbClr val="1456C8"/>
          </a:solidFill>
          <a:ln w="12700">
            <a:solidFill>
              <a:srgbClr val="1456C8">
                <a:alpha val="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984960" y="2783943"/>
            <a:ext cx="247786" cy="247786"/>
          </a:xfrm>
          <a:prstGeom prst="ellipse">
            <a:avLst/>
          </a:prstGeom>
          <a:solidFill>
            <a:srgbClr val="099B63"/>
          </a:solidFill>
          <a:ln w="12700">
            <a:solidFill>
              <a:srgbClr val="099B63">
                <a:alpha val="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3982383" y="5742794"/>
            <a:ext cx="0" cy="641327"/>
          </a:xfrm>
          <a:prstGeom prst="line">
            <a:avLst/>
          </a:prstGeom>
          <a:noFill/>
          <a:ln w="9525">
            <a:solidFill>
              <a:srgbClr val="D6DCE5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772044" y="5742794"/>
            <a:ext cx="0" cy="641327"/>
          </a:xfrm>
          <a:prstGeom prst="line">
            <a:avLst/>
          </a:prstGeom>
          <a:noFill/>
          <a:ln w="9525">
            <a:solidFill>
              <a:srgbClr val="D6DCE5"/>
            </a:solidFill>
            <a:prstDash val="solid"/>
          </a:ln>
        </p:spPr>
      </p:sp>
      <p:pic>
        <p:nvPicPr>
          <p:cNvPr id="25" name="Image 3" descr="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569" y="3600178"/>
            <a:ext cx="116605" cy="145756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6472445" y="3612896"/>
            <a:ext cx="50963" cy="113033"/>
          </a:xfrm>
          <a:custGeom>
            <a:avLst/>
            <a:gdLst/>
            <a:ahLst/>
            <a:cxnLst/>
            <a:rect l="l" t="t" r="r" b="b"/>
            <a:pathLst>
              <a:path w="50963" h="113033">
                <a:moveTo>
                  <a:pt x="0" y="0"/>
                </a:moveTo>
                <a:lnTo>
                  <a:pt x="16944" y="23721"/>
                </a:lnTo>
                <a:cubicBezTo>
                  <a:pt x="50963" y="71348"/>
                  <a:pt x="50963" y="41685"/>
                  <a:pt x="16944" y="89312"/>
                </a:cubicBezTo>
                <a:lnTo>
                  <a:pt x="0" y="113033"/>
                </a:lnTo>
              </a:path>
            </a:pathLst>
          </a:custGeom>
          <a:noFill/>
          <a:ln w="16970">
            <a:solidFill>
              <a:srgbClr val="8F91A6"/>
            </a:solidFill>
            <a:prstDash val="solid"/>
          </a:ln>
        </p:spPr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1693" y="2660050"/>
          <a:ext cx="3614753" cy="2528870"/>
        </p:xfrm>
        <a:graphic>
          <a:graphicData uri="http://schemas.openxmlformats.org/drawingml/2006/table">
            <a:tbl>
              <a:tblPr/>
              <a:tblGrid>
                <a:gridCol w="961991"/>
                <a:gridCol w="634039"/>
                <a:gridCol w="692342"/>
                <a:gridCol w="1326381"/>
              </a:tblGrid>
              <a:tr h="251429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9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指標</a:t>
                      </a:r>
                      <a:endParaRPr lang="ja-JP" sz="89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751D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6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2025</a:t>
                      </a:r>
                      <a:endParaRPr lang="ja-JP" sz="86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853D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2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2026目標</a:t>
                      </a:r>
                      <a:endParaRPr lang="ja-JP" sz="82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3D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9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施策</a:t>
                      </a:r>
                      <a:endParaRPr lang="ja-JP" sz="89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1D8"/>
                    </a:solidFill>
                  </a:tcPr>
                </a:tc>
              </a:tr>
              <a:tr h="3425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2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売上（$B）</a:t>
                      </a:r>
                      <a:endParaRPr lang="ja-JP" sz="72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3115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6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8.6</a:t>
                      </a:r>
                      <a:endParaRPr lang="ja-JP" sz="86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60" b="1" dirty="0">
                          <a:solidFill>
                            <a:srgbClr val="288252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10.6</a:t>
                      </a:r>
                      <a:endParaRPr lang="ja-JP" sz="86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高付加価値製品と業種拡大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3206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9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粗利益率</a:t>
                      </a:r>
                      <a:endParaRPr lang="ja-JP" sz="89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94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42.8%</a:t>
                      </a:r>
                      <a:endParaRPr lang="ja-JP" sz="94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20" b="1" dirty="0">
                          <a:solidFill>
                            <a:srgbClr val="159653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45%+</a:t>
                      </a:r>
                      <a:endParaRPr lang="ja-JP" sz="82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提供体制と費用構造を改善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1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更新率</a:t>
                      </a:r>
                      <a:endParaRPr lang="ja-JP" sz="81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90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91%</a:t>
                      </a:r>
                      <a:endParaRPr lang="ja-JP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920" b="1" dirty="0">
                          <a:solidFill>
                            <a:srgbClr val="159653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93%+</a:t>
                      </a:r>
                      <a:endParaRPr lang="ja-JP" sz="92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顧客支援と価値提供を強化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6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86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純増顧客数</a:t>
                      </a:r>
                      <a:endParaRPr lang="ja-JP" sz="86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296925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0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1,250</a:t>
                      </a:r>
                      <a:endParaRPr lang="ja-JP" sz="8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40" b="1" dirty="0">
                          <a:solidFill>
                            <a:srgbClr val="298454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1,600+</a:t>
                      </a:r>
                      <a:endParaRPr lang="ja-JP" sz="84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9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顧客獲得と市場細分化</a:t>
                      </a:r>
                      <a:endParaRPr lang="ja-JP" sz="79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3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80" dirty="0">
                          <a:solidFill>
                            <a:srgbClr val="111827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獲得費（$）</a:t>
                      </a:r>
                      <a:endParaRPr lang="ja-JP" sz="78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3115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770" b="1" dirty="0">
                          <a:solidFill>
                            <a:srgbClr val="171A2B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3,200</a:t>
                      </a:r>
                      <a:endParaRPr lang="ja-JP" sz="77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770" b="1" dirty="0">
                          <a:solidFill>
                            <a:srgbClr val="2C8155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2,600-</a:t>
                      </a:r>
                      <a:endParaRPr lang="ja-JP" sz="77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464958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販路効率と成約率を向上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  <a:tr h="3206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60" dirty="0">
                          <a:solidFill>
                            <a:srgbClr val="171A2B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LTV/CAC</a:t>
                      </a:r>
                      <a:endParaRPr lang="ja-JP" sz="86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780" b="1" dirty="0">
                          <a:solidFill>
                            <a:srgbClr val="171A2B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3.2x</a:t>
                      </a:r>
                      <a:endParaRPr lang="ja-JP" sz="78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700" b="1" dirty="0">
                          <a:solidFill>
                            <a:srgbClr val="169C5A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4.0x+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464958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顧客単価と継続率を向上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840" dirty="0">
                          <a:solidFill>
                            <a:srgbClr val="171A2B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NPS</a:t>
                      </a:r>
                      <a:endParaRPr lang="ja-JP" sz="84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3115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800" b="1" dirty="0">
                          <a:solidFill>
                            <a:srgbClr val="171A2B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72</a:t>
                      </a:r>
                      <a:endParaRPr lang="ja-JP" sz="8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0" cap="flat" cmpd="sng" algn="ctr">
                      <a:noFill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ja-JP" sz="780" b="1" dirty="0">
                          <a:solidFill>
                            <a:srgbClr val="169C5A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75+</a:t>
                      </a:r>
                      <a:endParaRPr lang="ja-JP" sz="78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2700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ja-JP" sz="700" dirty="0">
                          <a:solidFill>
                            <a:srgbClr val="464958"/>
                          </a:solidFill>
                          <a:latin typeface="Meiryo" pitchFamily="34" charset="0"/>
                          <a:ea typeface="Meiryo" pitchFamily="34" charset="-128"/>
                          <a:cs typeface="Meiryo" pitchFamily="34" charset="-120"/>
                        </a:rPr>
                        <a:t>製品・サービス体験を改善</a:t>
                      </a:r>
                      <a:endParaRPr lang="ja-JP" sz="7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0154" marR="12700" marT="12700" marB="12700" anchor="ctr">
                    <a:lnL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88" cap="flat" cmpd="sng" algn="ctr">
                      <a:solidFill>
                        <a:srgbClr val="EE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" name="Image 4" descr="imag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5431" y="2652763"/>
            <a:ext cx="72878" cy="138468"/>
          </a:xfrm>
          <a:prstGeom prst="rect">
            <a:avLst/>
          </a:prstGeom>
        </p:spPr>
      </p:pic>
      <p:pic>
        <p:nvPicPr>
          <p:cNvPr id="29" name="Image 5" descr="chart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430" y="2696489"/>
            <a:ext cx="2995290" cy="2084313"/>
          </a:xfrm>
          <a:prstGeom prst="rect">
            <a:avLst/>
          </a:prstGeom>
        </p:spPr>
      </p:pic>
      <p:pic>
        <p:nvPicPr>
          <p:cNvPr id="30" name="Image 6" descr="icon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906" y="1282654"/>
            <a:ext cx="634039" cy="634039"/>
          </a:xfrm>
          <a:prstGeom prst="rect">
            <a:avLst/>
          </a:prstGeom>
        </p:spPr>
      </p:pic>
      <p:pic>
        <p:nvPicPr>
          <p:cNvPr id="31" name="Image 7" descr="ico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6812" y="1282654"/>
            <a:ext cx="641327" cy="634039"/>
          </a:xfrm>
          <a:prstGeom prst="rect">
            <a:avLst/>
          </a:prstGeom>
        </p:spPr>
      </p:pic>
      <p:pic>
        <p:nvPicPr>
          <p:cNvPr id="32" name="Image 8" descr="ico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673" y="1282654"/>
            <a:ext cx="634039" cy="634039"/>
          </a:xfrm>
          <a:prstGeom prst="rect">
            <a:avLst/>
          </a:prstGeom>
        </p:spPr>
      </p:pic>
      <p:pic>
        <p:nvPicPr>
          <p:cNvPr id="33" name="Image 9" descr="ico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4698" y="1282654"/>
            <a:ext cx="634039" cy="634039"/>
          </a:xfrm>
          <a:prstGeom prst="rect">
            <a:avLst/>
          </a:prstGeom>
        </p:spPr>
      </p:pic>
      <p:pic>
        <p:nvPicPr>
          <p:cNvPr id="34" name="Image 10" descr="ic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5249" y="5735506"/>
            <a:ext cx="612176" cy="612176"/>
          </a:xfrm>
          <a:prstGeom prst="rect">
            <a:avLst/>
          </a:prstGeom>
        </p:spPr>
      </p:pic>
      <p:pic>
        <p:nvPicPr>
          <p:cNvPr id="35" name="Image 11" descr="icon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68637" y="5742794"/>
            <a:ext cx="604888" cy="604888"/>
          </a:xfrm>
          <a:prstGeom prst="rect">
            <a:avLst/>
          </a:prstGeom>
        </p:spPr>
      </p:pic>
      <p:pic>
        <p:nvPicPr>
          <p:cNvPr id="36" name="Image 12" descr="icon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2541" y="5735506"/>
            <a:ext cx="612176" cy="604888"/>
          </a:xfrm>
          <a:prstGeom prst="rect">
            <a:avLst/>
          </a:prstGeom>
        </p:spPr>
      </p:pic>
      <p:pic>
        <p:nvPicPr>
          <p:cNvPr id="37" name="Image 13" descr="ic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68355" y="3454422"/>
            <a:ext cx="480995" cy="342527"/>
          </a:xfrm>
          <a:prstGeom prst="rect">
            <a:avLst/>
          </a:prstGeom>
        </p:spPr>
      </p:pic>
      <p:pic>
        <p:nvPicPr>
          <p:cNvPr id="38" name="Image 14" descr="icon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14852" y="3447134"/>
            <a:ext cx="386254" cy="349815"/>
          </a:xfrm>
          <a:prstGeom prst="rect">
            <a:avLst/>
          </a:prstGeom>
        </p:spPr>
      </p:pic>
      <p:pic>
        <p:nvPicPr>
          <p:cNvPr id="39" name="Image 15" descr="ic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2198" y="3447134"/>
            <a:ext cx="349815" cy="349815"/>
          </a:xfrm>
          <a:prstGeom prst="rect">
            <a:avLst/>
          </a:prstGeom>
        </p:spPr>
      </p:pic>
      <p:pic>
        <p:nvPicPr>
          <p:cNvPr id="40" name="Image 16" descr="icon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78132" y="4926559"/>
            <a:ext cx="211346" cy="218634"/>
          </a:xfrm>
          <a:prstGeom prst="rect">
            <a:avLst/>
          </a:prstGeom>
        </p:spPr>
      </p:pic>
      <p:pic>
        <p:nvPicPr>
          <p:cNvPr id="41" name="Image 17" descr="icon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75095" y="5021301"/>
            <a:ext cx="218634" cy="211346"/>
          </a:xfrm>
          <a:prstGeom prst="rect">
            <a:avLst/>
          </a:prstGeom>
        </p:spPr>
      </p:pic>
      <p:pic>
        <p:nvPicPr>
          <p:cNvPr id="42" name="Image 18" descr="icon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70844" y="4605895"/>
            <a:ext cx="218634" cy="211346"/>
          </a:xfrm>
          <a:prstGeom prst="rect">
            <a:avLst/>
          </a:prstGeom>
        </p:spPr>
      </p:pic>
      <p:pic>
        <p:nvPicPr>
          <p:cNvPr id="43" name="Image 19" descr="icon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78132" y="3323241"/>
            <a:ext cx="204059" cy="196771"/>
          </a:xfrm>
          <a:prstGeom prst="rect">
            <a:avLst/>
          </a:prstGeom>
        </p:spPr>
      </p:pic>
      <p:pic>
        <p:nvPicPr>
          <p:cNvPr id="44" name="Image 20" descr="icon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63556" y="3979144"/>
            <a:ext cx="240498" cy="167620"/>
          </a:xfrm>
          <a:prstGeom prst="rect">
            <a:avLst/>
          </a:prstGeom>
        </p:spPr>
      </p:pic>
      <p:pic>
        <p:nvPicPr>
          <p:cNvPr id="45" name="Image 21" descr="icon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2703" y="5021301"/>
            <a:ext cx="160332" cy="225922"/>
          </a:xfrm>
          <a:prstGeom prst="rect">
            <a:avLst/>
          </a:prstGeom>
        </p:spPr>
      </p:pic>
      <p:pic>
        <p:nvPicPr>
          <p:cNvPr id="46" name="Image 22" descr="icon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078132" y="2995290"/>
            <a:ext cx="189483" cy="189483"/>
          </a:xfrm>
          <a:prstGeom prst="rect">
            <a:avLst/>
          </a:prstGeom>
        </p:spPr>
      </p:pic>
      <p:pic>
        <p:nvPicPr>
          <p:cNvPr id="47" name="Image 23" descr="icon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085420" y="3651192"/>
            <a:ext cx="182195" cy="182195"/>
          </a:xfrm>
          <a:prstGeom prst="rect">
            <a:avLst/>
          </a:prstGeom>
        </p:spPr>
      </p:pic>
      <p:pic>
        <p:nvPicPr>
          <p:cNvPr id="48" name="Image 24" descr="icon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0844" y="4314383"/>
            <a:ext cx="211346" cy="153044"/>
          </a:xfrm>
          <a:prstGeom prst="rect">
            <a:avLst/>
          </a:prstGeom>
        </p:spPr>
      </p:pic>
      <p:sp>
        <p:nvSpPr>
          <p:cNvPr id="49" name="Text 21"/>
          <p:cNvSpPr txBox="1"/>
          <p:nvPr/>
        </p:nvSpPr>
        <p:spPr>
          <a:xfrm>
            <a:off x="331190" y="218497"/>
            <a:ext cx="4875818" cy="5249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3070" b="1" dirty="0">
                <a:solidFill>
                  <a:srgbClr val="111A3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2026 成長実績と実行計画</a:t>
            </a:r>
            <a:endParaRPr lang="en-US" sz="3070" dirty="0"/>
          </a:p>
        </p:txBody>
      </p:sp>
      <p:sp>
        <p:nvSpPr>
          <p:cNvPr id="50" name="Text 22"/>
          <p:cNvSpPr txBox="1"/>
          <p:nvPr/>
        </p:nvSpPr>
        <p:spPr>
          <a:xfrm>
            <a:off x="338478" y="757795"/>
            <a:ext cx="4052296" cy="2626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3B4357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収益構造の最適化・顧客継続率向上・販路効率改善</a:t>
            </a:r>
            <a:endParaRPr lang="en-US" sz="1320" dirty="0"/>
          </a:p>
        </p:txBody>
      </p:sp>
      <p:sp>
        <p:nvSpPr>
          <p:cNvPr id="51" name="Text 23"/>
          <p:cNvSpPr txBox="1"/>
          <p:nvPr/>
        </p:nvSpPr>
        <p:spPr>
          <a:xfrm>
            <a:off x="1307757" y="1246078"/>
            <a:ext cx="291512" cy="211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80" b="1" dirty="0">
                <a:solidFill>
                  <a:srgbClr val="17203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売上</a:t>
            </a:r>
            <a:endParaRPr lang="en-US" sz="1080" dirty="0"/>
          </a:p>
        </p:txBody>
      </p:sp>
      <p:sp>
        <p:nvSpPr>
          <p:cNvPr id="52" name="Text 24"/>
          <p:cNvSpPr txBox="1"/>
          <p:nvPr/>
        </p:nvSpPr>
        <p:spPr>
          <a:xfrm>
            <a:off x="1242167" y="1413698"/>
            <a:ext cx="991142" cy="4302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45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$8.6B</a:t>
            </a:r>
            <a:endParaRPr lang="en-US" sz="2500" dirty="0"/>
          </a:p>
        </p:txBody>
      </p:sp>
      <p:sp>
        <p:nvSpPr>
          <p:cNvPr id="53" name="Text 25"/>
          <p:cNvSpPr txBox="1"/>
          <p:nvPr/>
        </p:nvSpPr>
        <p:spPr>
          <a:xfrm>
            <a:off x="1307757" y="1829103"/>
            <a:ext cx="998430" cy="2189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40" dirty="0">
                <a:solidFill>
                  <a:srgbClr val="34394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前年比 </a:t>
            </a:r>
            <a:pPr algn="ctr" indent="0" marL="0">
              <a:buNone/>
            </a:pPr>
            <a:r>
              <a:rPr lang="ja-JP" sz="1040" b="1" dirty="0">
                <a:solidFill>
                  <a:srgbClr val="187D49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+24.5%</a:t>
            </a:r>
            <a:endParaRPr lang="en-US" sz="1040" dirty="0"/>
          </a:p>
        </p:txBody>
      </p:sp>
      <p:sp>
        <p:nvSpPr>
          <p:cNvPr id="54" name="Text 26"/>
          <p:cNvSpPr txBox="1"/>
          <p:nvPr/>
        </p:nvSpPr>
        <p:spPr>
          <a:xfrm>
            <a:off x="4303047" y="1246078"/>
            <a:ext cx="561161" cy="211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80" b="1" dirty="0">
                <a:solidFill>
                  <a:srgbClr val="17203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粗利益率</a:t>
            </a:r>
            <a:endParaRPr lang="en-US" sz="1080" dirty="0"/>
          </a:p>
        </p:txBody>
      </p:sp>
      <p:sp>
        <p:nvSpPr>
          <p:cNvPr id="55" name="Text 27"/>
          <p:cNvSpPr txBox="1"/>
          <p:nvPr/>
        </p:nvSpPr>
        <p:spPr>
          <a:xfrm>
            <a:off x="4266607" y="1472001"/>
            <a:ext cx="976566" cy="3428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45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42.8%</a:t>
            </a:r>
            <a:endParaRPr lang="en-US" sz="2500" dirty="0"/>
          </a:p>
        </p:txBody>
      </p:sp>
      <p:sp>
        <p:nvSpPr>
          <p:cNvPr id="56" name="Text 28"/>
          <p:cNvSpPr txBox="1"/>
          <p:nvPr/>
        </p:nvSpPr>
        <p:spPr>
          <a:xfrm>
            <a:off x="4303047" y="1814528"/>
            <a:ext cx="947415" cy="2407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40" dirty="0">
                <a:solidFill>
                  <a:srgbClr val="34394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前年比 </a:t>
            </a:r>
            <a:pPr algn="ctr" indent="0" marL="0">
              <a:buNone/>
            </a:pPr>
            <a:r>
              <a:rPr lang="ja-JP" sz="1040" b="1" dirty="0">
                <a:solidFill>
                  <a:srgbClr val="15934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+4.1pp</a:t>
            </a:r>
            <a:endParaRPr lang="en-US" sz="1040" dirty="0"/>
          </a:p>
        </p:txBody>
      </p:sp>
      <p:sp>
        <p:nvSpPr>
          <p:cNvPr id="57" name="Text 29"/>
          <p:cNvSpPr txBox="1"/>
          <p:nvPr/>
        </p:nvSpPr>
        <p:spPr>
          <a:xfrm>
            <a:off x="7072414" y="1253366"/>
            <a:ext cx="437269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80" b="1" dirty="0">
                <a:solidFill>
                  <a:srgbClr val="17203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更新率</a:t>
            </a:r>
            <a:endParaRPr lang="en-US" sz="1080" dirty="0"/>
          </a:p>
        </p:txBody>
      </p:sp>
      <p:sp>
        <p:nvSpPr>
          <p:cNvPr id="58" name="Text 30"/>
          <p:cNvSpPr txBox="1"/>
          <p:nvPr/>
        </p:nvSpPr>
        <p:spPr>
          <a:xfrm>
            <a:off x="7057838" y="1479288"/>
            <a:ext cx="648615" cy="3282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593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91%</a:t>
            </a:r>
            <a:endParaRPr lang="en-US" sz="2500" dirty="0"/>
          </a:p>
        </p:txBody>
      </p:sp>
      <p:sp>
        <p:nvSpPr>
          <p:cNvPr id="59" name="Text 31"/>
          <p:cNvSpPr txBox="1"/>
          <p:nvPr/>
        </p:nvSpPr>
        <p:spPr>
          <a:xfrm>
            <a:off x="7079702" y="1807240"/>
            <a:ext cx="838098" cy="269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70" dirty="0">
                <a:solidFill>
                  <a:srgbClr val="34394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前年比 </a:t>
            </a:r>
            <a:pPr algn="ctr" indent="0" marL="0">
              <a:buNone/>
            </a:pPr>
            <a:r>
              <a:rPr lang="ja-JP" sz="1070" b="1" dirty="0">
                <a:solidFill>
                  <a:srgbClr val="15934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+6pp</a:t>
            </a:r>
            <a:endParaRPr lang="en-US" sz="1070" dirty="0"/>
          </a:p>
        </p:txBody>
      </p:sp>
      <p:sp>
        <p:nvSpPr>
          <p:cNvPr id="60" name="Text 32"/>
          <p:cNvSpPr txBox="1"/>
          <p:nvPr/>
        </p:nvSpPr>
        <p:spPr>
          <a:xfrm>
            <a:off x="9856357" y="1238791"/>
            <a:ext cx="706918" cy="2334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80" b="1" dirty="0">
                <a:solidFill>
                  <a:srgbClr val="17203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顧客獲得費</a:t>
            </a:r>
            <a:endParaRPr lang="en-US" sz="1080" dirty="0"/>
          </a:p>
        </p:txBody>
      </p:sp>
      <p:sp>
        <p:nvSpPr>
          <p:cNvPr id="61" name="Text 33"/>
          <p:cNvSpPr txBox="1"/>
          <p:nvPr/>
        </p:nvSpPr>
        <p:spPr>
          <a:xfrm>
            <a:off x="9841782" y="1472001"/>
            <a:ext cx="757932" cy="3500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593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-18%</a:t>
            </a:r>
            <a:endParaRPr lang="en-US" sz="2500" dirty="0"/>
          </a:p>
        </p:txBody>
      </p:sp>
      <p:sp>
        <p:nvSpPr>
          <p:cNvPr id="62" name="Text 34"/>
          <p:cNvSpPr txBox="1"/>
          <p:nvPr/>
        </p:nvSpPr>
        <p:spPr>
          <a:xfrm>
            <a:off x="9856357" y="1829103"/>
            <a:ext cx="553874" cy="2116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60" dirty="0">
                <a:solidFill>
                  <a:srgbClr val="34394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前年比減</a:t>
            </a:r>
            <a:endParaRPr lang="en-US" sz="1060" dirty="0"/>
          </a:p>
        </p:txBody>
      </p:sp>
      <p:sp>
        <p:nvSpPr>
          <p:cNvPr id="63" name="Text 35"/>
          <p:cNvSpPr txBox="1"/>
          <p:nvPr/>
        </p:nvSpPr>
        <p:spPr>
          <a:xfrm>
            <a:off x="484234" y="2302811"/>
            <a:ext cx="1967982" cy="269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140" b="1" dirty="0">
                <a:solidFill>
                  <a:srgbClr val="145FD1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売上成長の要因</a:t>
            </a:r>
            <a:pPr algn="l" indent="0" marL="0">
              <a:buNone/>
            </a:pPr>
            <a:r>
              <a:rPr lang="ja-JP" sz="1140" dirty="0">
                <a:solidFill>
                  <a:srgbClr val="34394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（単位：$B）</a:t>
            </a:r>
            <a:endParaRPr lang="en-US" sz="1140" dirty="0"/>
          </a:p>
        </p:txBody>
      </p:sp>
      <p:sp>
        <p:nvSpPr>
          <p:cNvPr id="64" name="Text 36"/>
          <p:cNvSpPr txBox="1"/>
          <p:nvPr/>
        </p:nvSpPr>
        <p:spPr>
          <a:xfrm>
            <a:off x="498810" y="2929562"/>
            <a:ext cx="102029" cy="1460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20" dirty="0"/>
          </a:p>
        </p:txBody>
      </p:sp>
      <p:sp>
        <p:nvSpPr>
          <p:cNvPr id="65" name="Text 37"/>
          <p:cNvSpPr txBox="1"/>
          <p:nvPr/>
        </p:nvSpPr>
        <p:spPr>
          <a:xfrm>
            <a:off x="498810" y="3184636"/>
            <a:ext cx="109317" cy="1533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20" dirty="0"/>
          </a:p>
        </p:txBody>
      </p:sp>
      <p:sp>
        <p:nvSpPr>
          <p:cNvPr id="66" name="Text 38"/>
          <p:cNvSpPr txBox="1"/>
          <p:nvPr/>
        </p:nvSpPr>
        <p:spPr>
          <a:xfrm>
            <a:off x="542537" y="3446997"/>
            <a:ext cx="65590" cy="16060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20" dirty="0"/>
          </a:p>
        </p:txBody>
      </p:sp>
      <p:sp>
        <p:nvSpPr>
          <p:cNvPr id="67" name="Text 39"/>
          <p:cNvSpPr txBox="1"/>
          <p:nvPr/>
        </p:nvSpPr>
        <p:spPr>
          <a:xfrm>
            <a:off x="542537" y="3702070"/>
            <a:ext cx="72878" cy="1533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20" dirty="0"/>
          </a:p>
        </p:txBody>
      </p:sp>
      <p:sp>
        <p:nvSpPr>
          <p:cNvPr id="68" name="Text 40"/>
          <p:cNvSpPr txBox="1"/>
          <p:nvPr/>
        </p:nvSpPr>
        <p:spPr>
          <a:xfrm>
            <a:off x="535249" y="3964431"/>
            <a:ext cx="72878" cy="1533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" dirty="0"/>
          </a:p>
        </p:txBody>
      </p:sp>
      <p:sp>
        <p:nvSpPr>
          <p:cNvPr id="69" name="Text 41"/>
          <p:cNvSpPr txBox="1"/>
          <p:nvPr/>
        </p:nvSpPr>
        <p:spPr>
          <a:xfrm>
            <a:off x="535249" y="4219505"/>
            <a:ext cx="72878" cy="1533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20" dirty="0"/>
          </a:p>
        </p:txBody>
      </p:sp>
      <p:sp>
        <p:nvSpPr>
          <p:cNvPr id="70" name="Text 42"/>
          <p:cNvSpPr txBox="1"/>
          <p:nvPr/>
        </p:nvSpPr>
        <p:spPr>
          <a:xfrm>
            <a:off x="535249" y="4481866"/>
            <a:ext cx="80166" cy="16060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252A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720" dirty="0"/>
          </a:p>
        </p:txBody>
      </p:sp>
      <p:sp>
        <p:nvSpPr>
          <p:cNvPr id="71" name="Text 43"/>
          <p:cNvSpPr txBox="1"/>
          <p:nvPr/>
        </p:nvSpPr>
        <p:spPr>
          <a:xfrm>
            <a:off x="3902217" y="2295523"/>
            <a:ext cx="2062724" cy="269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160" b="1" dirty="0">
                <a:solidFill>
                  <a:srgbClr val="0A3CB5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2026 重点戦略ロードマップ</a:t>
            </a:r>
            <a:endParaRPr lang="en-US" sz="1160" dirty="0"/>
          </a:p>
        </p:txBody>
      </p:sp>
      <p:sp>
        <p:nvSpPr>
          <p:cNvPr id="72" name="Text 44"/>
          <p:cNvSpPr txBox="1"/>
          <p:nvPr/>
        </p:nvSpPr>
        <p:spPr>
          <a:xfrm>
            <a:off x="5687730" y="2747367"/>
            <a:ext cx="233210" cy="3209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0" dirty="0"/>
          </a:p>
        </p:txBody>
      </p:sp>
      <p:sp>
        <p:nvSpPr>
          <p:cNvPr id="73" name="Text 45"/>
          <p:cNvSpPr txBox="1"/>
          <p:nvPr/>
        </p:nvSpPr>
        <p:spPr>
          <a:xfrm>
            <a:off x="6992248" y="2747367"/>
            <a:ext cx="233210" cy="3209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90" dirty="0"/>
          </a:p>
        </p:txBody>
      </p:sp>
      <p:sp>
        <p:nvSpPr>
          <p:cNvPr id="74" name="Text 46"/>
          <p:cNvSpPr txBox="1"/>
          <p:nvPr/>
        </p:nvSpPr>
        <p:spPr>
          <a:xfrm>
            <a:off x="4201017" y="3097182"/>
            <a:ext cx="612176" cy="2334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180" b="1" dirty="0">
                <a:solidFill>
                  <a:srgbClr val="0750C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製品強化</a:t>
            </a:r>
            <a:endParaRPr lang="en-US" sz="1180" dirty="0"/>
          </a:p>
        </p:txBody>
      </p:sp>
      <p:sp>
        <p:nvSpPr>
          <p:cNvPr id="75" name="Text 47"/>
          <p:cNvSpPr txBox="1"/>
          <p:nvPr/>
        </p:nvSpPr>
        <p:spPr>
          <a:xfrm>
            <a:off x="5418081" y="3097182"/>
            <a:ext cx="779796" cy="2261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180" b="1" dirty="0">
                <a:solidFill>
                  <a:srgbClr val="0750C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販路最適化</a:t>
            </a:r>
            <a:endParaRPr lang="en-US" sz="1180" dirty="0"/>
          </a:p>
        </p:txBody>
      </p:sp>
      <p:sp>
        <p:nvSpPr>
          <p:cNvPr id="76" name="Text 48"/>
          <p:cNvSpPr txBox="1"/>
          <p:nvPr/>
        </p:nvSpPr>
        <p:spPr>
          <a:xfrm>
            <a:off x="6642433" y="3097182"/>
            <a:ext cx="925552" cy="2407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170" b="1" dirty="0">
                <a:solidFill>
                  <a:srgbClr val="107E3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顧客成功支援</a:t>
            </a:r>
            <a:endParaRPr lang="en-US" sz="1170" dirty="0"/>
          </a:p>
        </p:txBody>
      </p:sp>
      <p:sp>
        <p:nvSpPr>
          <p:cNvPr id="77" name="Text 49"/>
          <p:cNvSpPr txBox="1"/>
          <p:nvPr/>
        </p:nvSpPr>
        <p:spPr>
          <a:xfrm>
            <a:off x="3953232" y="3935280"/>
            <a:ext cx="1159036" cy="189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76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• 主要機能と体験の改善</a:t>
            </a:r>
            <a:endParaRPr lang="en-US" sz="760" dirty="0"/>
          </a:p>
        </p:txBody>
      </p:sp>
      <p:sp>
        <p:nvSpPr>
          <p:cNvPr id="78" name="Text 50"/>
          <p:cNvSpPr txBox="1"/>
          <p:nvPr/>
        </p:nvSpPr>
        <p:spPr>
          <a:xfrm>
            <a:off x="3953232" y="4124763"/>
            <a:ext cx="1020567" cy="1824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• 業種別提案の強化</a:t>
            </a:r>
            <a:endParaRPr lang="en-US" sz="810" dirty="0"/>
          </a:p>
        </p:txBody>
      </p:sp>
      <p:sp>
        <p:nvSpPr>
          <p:cNvPr id="79" name="Text 51"/>
          <p:cNvSpPr txBox="1"/>
          <p:nvPr/>
        </p:nvSpPr>
        <p:spPr>
          <a:xfrm>
            <a:off x="3953232" y="4292383"/>
            <a:ext cx="1173611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• データ AI機能の強化</a:t>
            </a:r>
            <a:endParaRPr lang="en-US" sz="810" dirty="0"/>
          </a:p>
        </p:txBody>
      </p:sp>
      <p:sp>
        <p:nvSpPr>
          <p:cNvPr id="80" name="Text 52"/>
          <p:cNvSpPr txBox="1"/>
          <p:nvPr/>
        </p:nvSpPr>
        <p:spPr>
          <a:xfrm>
            <a:off x="5250462" y="3935280"/>
            <a:ext cx="1064294" cy="189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・販路構造の最適化</a:t>
            </a:r>
            <a:endParaRPr lang="en-US" sz="810" dirty="0"/>
          </a:p>
        </p:txBody>
      </p:sp>
      <p:sp>
        <p:nvSpPr>
          <p:cNvPr id="81" name="Text 53"/>
          <p:cNvSpPr txBox="1"/>
          <p:nvPr/>
        </p:nvSpPr>
        <p:spPr>
          <a:xfrm>
            <a:off x="5250462" y="4124763"/>
            <a:ext cx="1129884" cy="1824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・ パートナーの質向上</a:t>
            </a:r>
            <a:endParaRPr lang="en-US" sz="810" dirty="0"/>
          </a:p>
        </p:txBody>
      </p:sp>
      <p:sp>
        <p:nvSpPr>
          <p:cNvPr id="82" name="Text 54"/>
          <p:cNvSpPr txBox="1"/>
          <p:nvPr/>
        </p:nvSpPr>
        <p:spPr>
          <a:xfrm>
            <a:off x="5250462" y="4306958"/>
            <a:ext cx="1042431" cy="189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・高効率販路へ集中</a:t>
            </a:r>
            <a:endParaRPr lang="en-US" sz="810" dirty="0"/>
          </a:p>
        </p:txBody>
      </p:sp>
      <p:sp>
        <p:nvSpPr>
          <p:cNvPr id="83" name="Text 55"/>
          <p:cNvSpPr txBox="1"/>
          <p:nvPr/>
        </p:nvSpPr>
        <p:spPr>
          <a:xfrm>
            <a:off x="6547692" y="3935280"/>
            <a:ext cx="1057006" cy="189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• 全期間の顧客支援</a:t>
            </a:r>
            <a:endParaRPr lang="en-US" sz="810" dirty="0"/>
          </a:p>
        </p:txBody>
      </p:sp>
      <p:sp>
        <p:nvSpPr>
          <p:cNvPr id="84" name="Text 56"/>
          <p:cNvSpPr txBox="1"/>
          <p:nvPr/>
        </p:nvSpPr>
        <p:spPr>
          <a:xfrm>
            <a:off x="6547692" y="4124763"/>
            <a:ext cx="1137172" cy="1824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・更新 拡販率の向上</a:t>
            </a:r>
            <a:endParaRPr lang="en-US" sz="810" dirty="0"/>
          </a:p>
        </p:txBody>
      </p:sp>
      <p:sp>
        <p:nvSpPr>
          <p:cNvPr id="85" name="Text 57"/>
          <p:cNvSpPr txBox="1"/>
          <p:nvPr/>
        </p:nvSpPr>
        <p:spPr>
          <a:xfrm>
            <a:off x="6547692" y="4306958"/>
            <a:ext cx="1064294" cy="1824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810" dirty="0">
                <a:solidFill>
                  <a:srgbClr val="10172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• 顧客健全性の管理</a:t>
            </a:r>
            <a:endParaRPr lang="en-US" sz="810" dirty="0"/>
          </a:p>
        </p:txBody>
      </p:sp>
      <p:sp>
        <p:nvSpPr>
          <p:cNvPr id="86" name="Text 58"/>
          <p:cNvSpPr txBox="1"/>
          <p:nvPr/>
        </p:nvSpPr>
        <p:spPr>
          <a:xfrm>
            <a:off x="4324910" y="4620334"/>
            <a:ext cx="379630" cy="16060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80" b="1" spc="120" kern="0" dirty="0">
                <a:solidFill>
                  <a:srgbClr val="2149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Q1-Q2</a:t>
            </a:r>
            <a:endParaRPr lang="en-US" sz="780" dirty="0"/>
          </a:p>
        </p:txBody>
      </p:sp>
      <p:sp>
        <p:nvSpPr>
          <p:cNvPr id="87" name="Text 59"/>
          <p:cNvSpPr txBox="1"/>
          <p:nvPr/>
        </p:nvSpPr>
        <p:spPr>
          <a:xfrm>
            <a:off x="5607564" y="4613046"/>
            <a:ext cx="378966" cy="1678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0750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Q2-Q3</a:t>
            </a:r>
            <a:endParaRPr lang="en-US" sz="780" dirty="0"/>
          </a:p>
        </p:txBody>
      </p:sp>
      <p:sp>
        <p:nvSpPr>
          <p:cNvPr id="88" name="Text 60"/>
          <p:cNvSpPr txBox="1"/>
          <p:nvPr/>
        </p:nvSpPr>
        <p:spPr>
          <a:xfrm>
            <a:off x="6912082" y="4620334"/>
            <a:ext cx="386254" cy="1678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017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Q3-Q4</a:t>
            </a:r>
            <a:endParaRPr lang="en-US" sz="780" dirty="0"/>
          </a:p>
        </p:txBody>
      </p:sp>
      <p:sp>
        <p:nvSpPr>
          <p:cNvPr id="89" name="Text 61"/>
          <p:cNvSpPr txBox="1"/>
          <p:nvPr/>
        </p:nvSpPr>
        <p:spPr>
          <a:xfrm>
            <a:off x="826761" y="5043027"/>
            <a:ext cx="2754792" cy="189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730" b="1" dirty="0">
                <a:solidFill>
                  <a:srgbClr val="0754C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既存拡販と新規獲得が成長を牽引。 値引・解約の影響は限定的。</a:t>
            </a:r>
            <a:endParaRPr lang="en-US" sz="730" dirty="0"/>
          </a:p>
        </p:txBody>
      </p:sp>
      <p:sp>
        <p:nvSpPr>
          <p:cNvPr id="90" name="Text 62"/>
          <p:cNvSpPr txBox="1"/>
          <p:nvPr/>
        </p:nvSpPr>
        <p:spPr>
          <a:xfrm>
            <a:off x="4237456" y="5035739"/>
            <a:ext cx="2995290" cy="1970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850" b="1" dirty="0">
                <a:solidFill>
                  <a:srgbClr val="0754C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製品・販路 顧客の3領域で、 持続的で質の高い成長を推進。</a:t>
            </a:r>
            <a:endParaRPr lang="en-US" sz="850" dirty="0"/>
          </a:p>
        </p:txBody>
      </p:sp>
      <p:sp>
        <p:nvSpPr>
          <p:cNvPr id="91" name="Text 63"/>
          <p:cNvSpPr txBox="1"/>
          <p:nvPr/>
        </p:nvSpPr>
        <p:spPr>
          <a:xfrm>
            <a:off x="8027117" y="2310099"/>
            <a:ext cx="1486987" cy="2626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200" b="1" dirty="0">
                <a:solidFill>
                  <a:srgbClr val="0754C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主要指標と行動計画</a:t>
            </a:r>
            <a:endParaRPr lang="en-US" sz="1200" dirty="0"/>
          </a:p>
        </p:txBody>
      </p:sp>
      <p:sp>
        <p:nvSpPr>
          <p:cNvPr id="92" name="Text 64"/>
          <p:cNvSpPr txBox="1"/>
          <p:nvPr/>
        </p:nvSpPr>
        <p:spPr>
          <a:xfrm>
            <a:off x="1249454" y="5713506"/>
            <a:ext cx="1821952" cy="2626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30" b="1" dirty="0">
                <a:solidFill>
                  <a:srgbClr val="0750BC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1. 力強い成長と構造改善</a:t>
            </a:r>
            <a:endParaRPr lang="en-US" sz="1230" dirty="0"/>
          </a:p>
        </p:txBody>
      </p:sp>
      <p:sp>
        <p:nvSpPr>
          <p:cNvPr id="93" name="Text 65"/>
          <p:cNvSpPr txBox="1"/>
          <p:nvPr/>
        </p:nvSpPr>
        <p:spPr>
          <a:xfrm>
            <a:off x="1264030" y="6034306"/>
            <a:ext cx="2602022" cy="408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7"/>
              </a:lnSpc>
              <a:buNone/>
            </a:pPr>
            <a:r>
              <a:rPr lang="ja-JP" sz="88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売上は前年比24.5%増、 粗利益率は4.1pp改善。</a:t>
            </a:r>
            <a:endParaRPr lang="en-US" sz="880" dirty="0"/>
          </a:p>
          <a:p>
            <a:pPr algn="l" indent="0" marL="0">
              <a:lnSpc>
                <a:spcPts val="1607"/>
              </a:lnSpc>
              <a:buNone/>
            </a:pPr>
            <a:r>
              <a:rPr lang="ja-JP" sz="88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既存顧客への拡販が成長を牽引。</a:t>
            </a:r>
            <a:endParaRPr lang="en-US" sz="880" dirty="0"/>
          </a:p>
        </p:txBody>
      </p:sp>
      <p:sp>
        <p:nvSpPr>
          <p:cNvPr id="94" name="Text 66"/>
          <p:cNvSpPr txBox="1"/>
          <p:nvPr/>
        </p:nvSpPr>
        <p:spPr>
          <a:xfrm>
            <a:off x="5082842" y="5713506"/>
            <a:ext cx="2084313" cy="2626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60" b="1" dirty="0">
                <a:solidFill>
                  <a:srgbClr val="0750BC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2.3つの戦略で経営効率向上</a:t>
            </a:r>
            <a:endParaRPr lang="en-US" sz="1260" dirty="0"/>
          </a:p>
        </p:txBody>
      </p:sp>
      <p:sp>
        <p:nvSpPr>
          <p:cNvPr id="95" name="Text 67"/>
          <p:cNvSpPr txBox="1"/>
          <p:nvPr/>
        </p:nvSpPr>
        <p:spPr>
          <a:xfrm>
            <a:off x="5090130" y="6034306"/>
            <a:ext cx="2405251" cy="415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7"/>
              </a:lnSpc>
              <a:buNone/>
            </a:pPr>
            <a:r>
              <a:rPr lang="ja-JP" sz="97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製品強化・販路最適化 顧客支援を連動。</a:t>
            </a:r>
            <a:endParaRPr lang="en-US" sz="970" dirty="0"/>
          </a:p>
          <a:p>
            <a:pPr algn="l" indent="0" marL="0">
              <a:lnSpc>
                <a:spcPts val="1607"/>
              </a:lnSpc>
              <a:buNone/>
            </a:pPr>
            <a:r>
              <a:rPr lang="ja-JP" sz="97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効率向上と質の高い成長を推進。</a:t>
            </a:r>
            <a:endParaRPr lang="en-US" sz="970" dirty="0"/>
          </a:p>
        </p:txBody>
      </p:sp>
      <p:sp>
        <p:nvSpPr>
          <p:cNvPr id="96" name="Text 68"/>
          <p:cNvSpPr txBox="1"/>
          <p:nvPr/>
        </p:nvSpPr>
        <p:spPr>
          <a:xfrm>
            <a:off x="8755898" y="5713506"/>
            <a:ext cx="2222782" cy="2626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60" b="1" dirty="0">
                <a:solidFill>
                  <a:srgbClr val="0750BC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3.測定可能な目標と成果重視</a:t>
            </a:r>
            <a:endParaRPr lang="en-US" sz="1260" dirty="0"/>
          </a:p>
        </p:txBody>
      </p:sp>
      <p:sp>
        <p:nvSpPr>
          <p:cNvPr id="97" name="Text 69"/>
          <p:cNvSpPr txBox="1"/>
          <p:nvPr/>
        </p:nvSpPr>
        <p:spPr>
          <a:xfrm>
            <a:off x="8770474" y="6034306"/>
            <a:ext cx="2332373" cy="422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9"/>
              </a:lnSpc>
              <a:buNone/>
            </a:pPr>
            <a:r>
              <a:rPr lang="ja-JP" sz="101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主要指標に明確な目標と施策を設定。</a:t>
            </a:r>
            <a:endParaRPr lang="en-US" sz="1010" dirty="0"/>
          </a:p>
          <a:p>
            <a:pPr algn="l" indent="0" marL="0">
              <a:lnSpc>
                <a:spcPts val="1549"/>
              </a:lnSpc>
              <a:buNone/>
            </a:pPr>
            <a:r>
              <a:rPr lang="ja-JP" sz="1010" dirty="0">
                <a:solidFill>
                  <a:srgbClr val="262A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2026の持続的成長と価値創出へ。</a:t>
            </a:r>
            <a:endParaRPr lang="en-US" sz="1010" dirty="0"/>
          </a:p>
        </p:txBody>
      </p:sp>
      <p:sp>
        <p:nvSpPr>
          <p:cNvPr id="98" name="Text 70"/>
          <p:cNvSpPr txBox="1"/>
          <p:nvPr/>
        </p:nvSpPr>
        <p:spPr>
          <a:xfrm>
            <a:off x="4383212" y="2747367"/>
            <a:ext cx="240498" cy="3282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2026-09-30T18:47:14Z</dcterms:created>
  <dcterms:modified xsi:type="dcterms:W3CDTF">2026-09-30T18:47:14Z</dcterms:modified>
</cp:coreProperties>
</file>