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image" Target="../media/image-1-5.png"/><Relationship Id="rId6" Type="http://schemas.openxmlformats.org/officeDocument/2006/relationships/image" Target="../media/image-1-6.png"/><Relationship Id="rId7" Type="http://schemas.openxmlformats.org/officeDocument/2006/relationships/image" Target="../media/image-1-7.png"/><Relationship Id="rId8" Type="http://schemas.openxmlformats.org/officeDocument/2006/relationships/image" Target="../media/image-1-8.png"/><Relationship Id="rId9" Type="http://schemas.openxmlformats.org/officeDocument/2006/relationships/image" Target="../media/image-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43834" y="281178"/>
            <a:ext cx="60958" cy="630936"/>
          </a:xfrm>
          <a:prstGeom prst="rect">
            <a:avLst/>
          </a:prstGeom>
          <a:solidFill>
            <a:srgbClr val="008080"/>
          </a:solidFill>
          <a:ln/>
        </p:spPr>
      </p:sp>
      <p:sp>
        <p:nvSpPr>
          <p:cNvPr id="3" name="Shape 1"/>
          <p:cNvSpPr/>
          <p:nvPr/>
        </p:nvSpPr>
        <p:spPr>
          <a:xfrm>
            <a:off x="365751" y="1131570"/>
            <a:ext cx="2986965" cy="1131570"/>
          </a:xfrm>
          <a:prstGeom prst="roundRect">
            <a:avLst>
              <a:gd name="adj" fmla="val 8081"/>
            </a:avLst>
          </a:prstGeom>
          <a:solidFill>
            <a:srgbClr val="FFFFFF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35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3474633" y="1131570"/>
            <a:ext cx="2730940" cy="1131570"/>
          </a:xfrm>
          <a:prstGeom prst="roundRect">
            <a:avLst>
              <a:gd name="adj" fmla="val 8081"/>
            </a:avLst>
          </a:prstGeom>
          <a:solidFill>
            <a:srgbClr val="FFFFFF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339681" y="1131570"/>
            <a:ext cx="2718748" cy="1131570"/>
          </a:xfrm>
          <a:prstGeom prst="roundRect">
            <a:avLst>
              <a:gd name="adj" fmla="val 8081"/>
            </a:avLst>
          </a:prstGeom>
          <a:solidFill>
            <a:srgbClr val="FFFFFF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3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9192538" y="1131570"/>
            <a:ext cx="2718748" cy="1131570"/>
          </a:xfrm>
          <a:prstGeom prst="roundRect">
            <a:avLst>
              <a:gd name="adj" fmla="val 8081"/>
            </a:avLst>
          </a:prstGeom>
          <a:solidFill>
            <a:srgbClr val="FFFFFF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51" y="2400300"/>
            <a:ext cx="5839822" cy="291465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3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6339681" y="2400300"/>
            <a:ext cx="5486263" cy="291465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326647" y="3219831"/>
            <a:ext cx="390134" cy="0"/>
          </a:xfrm>
          <a:prstGeom prst="line">
            <a:avLst/>
          </a:prstGeom>
          <a:noFill/>
          <a:ln w="12700">
            <a:solidFill>
              <a:srgbClr val="00808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973088" y="3991356"/>
            <a:ext cx="609585" cy="0"/>
          </a:xfrm>
          <a:prstGeom prst="line">
            <a:avLst/>
          </a:prstGeom>
          <a:noFill/>
          <a:ln w="12700">
            <a:solidFill>
              <a:srgbClr val="001F3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8643912" y="4766310"/>
            <a:ext cx="719310" cy="0"/>
          </a:xfrm>
          <a:prstGeom prst="line">
            <a:avLst/>
          </a:prstGeom>
          <a:noFill/>
          <a:ln w="12700">
            <a:solidFill>
              <a:srgbClr val="D2364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41367" y="5825871"/>
            <a:ext cx="1621495" cy="0"/>
          </a:xfrm>
          <a:prstGeom prst="line">
            <a:avLst/>
          </a:prstGeom>
          <a:noFill/>
          <a:ln w="25400">
            <a:solidFill>
              <a:srgbClr val="00808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94084" y="5825871"/>
            <a:ext cx="1182594" cy="0"/>
          </a:xfrm>
          <a:prstGeom prst="line">
            <a:avLst/>
          </a:prstGeom>
          <a:noFill/>
          <a:ln w="25400">
            <a:solidFill>
              <a:srgbClr val="00808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583796" y="5825871"/>
            <a:ext cx="2194505" cy="0"/>
          </a:xfrm>
          <a:prstGeom prst="line">
            <a:avLst/>
          </a:prstGeom>
          <a:noFill/>
          <a:ln w="25400">
            <a:solidFill>
              <a:srgbClr val="001F3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448564" y="5825871"/>
            <a:ext cx="2401764" cy="0"/>
          </a:xfrm>
          <a:prstGeom prst="line">
            <a:avLst/>
          </a:prstGeom>
          <a:noFill/>
          <a:ln w="25400">
            <a:solidFill>
              <a:srgbClr val="D2364E"/>
            </a:solidFill>
            <a:prstDash val="solid"/>
          </a:ln>
        </p:spPr>
      </p:sp>
      <p:pic>
        <p:nvPicPr>
          <p:cNvPr id="1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0818" y="1344168"/>
            <a:ext cx="694927" cy="692658"/>
          </a:xfrm>
          <a:prstGeom prst="rect">
            <a:avLst/>
          </a:prstGeom>
        </p:spPr>
      </p:pic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3125" y="1344168"/>
            <a:ext cx="694927" cy="692658"/>
          </a:xfrm>
          <a:prstGeom prst="rect">
            <a:avLst/>
          </a:prstGeom>
        </p:spPr>
      </p:pic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0365" y="1344168"/>
            <a:ext cx="694927" cy="692658"/>
          </a:xfrm>
          <a:prstGeom prst="rect">
            <a:avLst/>
          </a:prstGeom>
        </p:spPr>
      </p:pic>
      <p:pic>
        <p:nvPicPr>
          <p:cNvPr id="1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75413" y="1344168"/>
            <a:ext cx="694927" cy="692658"/>
          </a:xfrm>
          <a:prstGeom prst="rect">
            <a:avLst/>
          </a:prstGeom>
        </p:spPr>
      </p:pic>
      <p:pic>
        <p:nvPicPr>
          <p:cNvPr id="2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4518" y="2935224"/>
            <a:ext cx="5681330" cy="2221992"/>
          </a:xfrm>
          <a:prstGeom prst="rect">
            <a:avLst/>
          </a:prstGeom>
        </p:spPr>
      </p:pic>
      <p:pic>
        <p:nvPicPr>
          <p:cNvPr id="2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22557" y="2873502"/>
            <a:ext cx="2950390" cy="2194560"/>
          </a:xfrm>
          <a:prstGeom prst="rect">
            <a:avLst/>
          </a:prstGeom>
        </p:spPr>
      </p:pic>
      <p:pic>
        <p:nvPicPr>
          <p:cNvPr id="22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7527" y="5650992"/>
            <a:ext cx="707118" cy="781812"/>
          </a:xfrm>
          <a:prstGeom prst="rect">
            <a:avLst/>
          </a:prstGeom>
        </p:spPr>
      </p:pic>
      <p:pic>
        <p:nvPicPr>
          <p:cNvPr id="23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76678" y="5650992"/>
            <a:ext cx="707118" cy="781812"/>
          </a:xfrm>
          <a:prstGeom prst="rect">
            <a:avLst/>
          </a:prstGeom>
        </p:spPr>
      </p:pic>
      <p:pic>
        <p:nvPicPr>
          <p:cNvPr id="24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619528" y="5650992"/>
            <a:ext cx="707118" cy="781812"/>
          </a:xfrm>
          <a:prstGeom prst="rect">
            <a:avLst/>
          </a:prstGeom>
        </p:spPr>
      </p:pic>
      <p:sp>
        <p:nvSpPr>
          <p:cNvPr id="25" name="Text 14"/>
          <p:cNvSpPr/>
          <p:nvPr/>
        </p:nvSpPr>
        <p:spPr>
          <a:xfrm>
            <a:off x="621776" y="281178"/>
            <a:ext cx="8515899" cy="42999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2500" b="1" dirty="0">
                <a:solidFill>
                  <a:srgbClr val="001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SaaS Revenue Expansion Dashboard</a:t>
            </a:r>
            <a:endParaRPr lang="en-US" sz="2500" dirty="0"/>
          </a:p>
        </p:txBody>
      </p:sp>
      <p:sp>
        <p:nvSpPr>
          <p:cNvPr id="26" name="Text 15"/>
          <p:cNvSpPr/>
          <p:nvPr/>
        </p:nvSpPr>
        <p:spPr>
          <a:xfrm>
            <a:off x="621776" y="774954"/>
            <a:ext cx="8314736" cy="21877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100" dirty="0">
                <a:solidFill>
                  <a:srgbClr val="7F7F7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Prioritizing expansion motions across segments, regions, and product adoption signals</a:t>
            </a:r>
            <a:endParaRPr lang="en-US" sz="1100" dirty="0"/>
          </a:p>
        </p:txBody>
      </p:sp>
      <p:sp>
        <p:nvSpPr>
          <p:cNvPr id="27" name="Text 16"/>
          <p:cNvSpPr/>
          <p:nvPr/>
        </p:nvSpPr>
        <p:spPr>
          <a:xfrm>
            <a:off x="1597112" y="1419606"/>
            <a:ext cx="1676358" cy="15842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Revenue Retention</a:t>
            </a:r>
            <a:endParaRPr lang="en-US" sz="900" dirty="0"/>
          </a:p>
        </p:txBody>
      </p:sp>
      <p:sp>
        <p:nvSpPr>
          <p:cNvPr id="28" name="Text 17"/>
          <p:cNvSpPr/>
          <p:nvPr/>
        </p:nvSpPr>
        <p:spPr>
          <a:xfrm>
            <a:off x="1572729" y="1659636"/>
            <a:ext cx="1528839" cy="46017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008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124%</a:t>
            </a:r>
            <a:endParaRPr lang="en-US" sz="1900" dirty="0"/>
          </a:p>
        </p:txBody>
      </p:sp>
      <p:sp>
        <p:nvSpPr>
          <p:cNvPr id="29" name="Text 18"/>
          <p:cNvSpPr/>
          <p:nvPr/>
        </p:nvSpPr>
        <p:spPr>
          <a:xfrm>
            <a:off x="4608461" y="1419606"/>
            <a:ext cx="1394730" cy="15842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Expansion Pipeline</a:t>
            </a:r>
            <a:endParaRPr lang="en-US" sz="900" dirty="0"/>
          </a:p>
        </p:txBody>
      </p:sp>
      <p:sp>
        <p:nvSpPr>
          <p:cNvPr id="30" name="Text 19"/>
          <p:cNvSpPr/>
          <p:nvPr/>
        </p:nvSpPr>
        <p:spPr>
          <a:xfrm>
            <a:off x="4559694" y="1659636"/>
            <a:ext cx="1569071" cy="46017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001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$8.4M</a:t>
            </a:r>
            <a:endParaRPr lang="en-US" sz="1900" dirty="0"/>
          </a:p>
        </p:txBody>
      </p:sp>
      <p:sp>
        <p:nvSpPr>
          <p:cNvPr id="31" name="Text 20"/>
          <p:cNvSpPr/>
          <p:nvPr/>
        </p:nvSpPr>
        <p:spPr>
          <a:xfrm>
            <a:off x="7485701" y="1419606"/>
            <a:ext cx="1314265" cy="15842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 Adoption</a:t>
            </a:r>
            <a:endParaRPr lang="en-US" sz="900" dirty="0"/>
          </a:p>
        </p:txBody>
      </p:sp>
      <p:sp>
        <p:nvSpPr>
          <p:cNvPr id="32" name="Text 21"/>
          <p:cNvSpPr/>
          <p:nvPr/>
        </p:nvSpPr>
        <p:spPr>
          <a:xfrm>
            <a:off x="7485701" y="1659636"/>
            <a:ext cx="885117" cy="46017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E68A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71%</a:t>
            </a:r>
            <a:endParaRPr lang="en-US" sz="1900" dirty="0"/>
          </a:p>
        </p:txBody>
      </p:sp>
      <p:sp>
        <p:nvSpPr>
          <p:cNvPr id="33" name="Text 22"/>
          <p:cNvSpPr/>
          <p:nvPr/>
        </p:nvSpPr>
        <p:spPr>
          <a:xfrm>
            <a:off x="10436091" y="1419606"/>
            <a:ext cx="992404" cy="15842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Renewal Risk</a:t>
            </a:r>
            <a:endParaRPr lang="en-US" sz="900" dirty="0"/>
          </a:p>
        </p:txBody>
      </p:sp>
      <p:sp>
        <p:nvSpPr>
          <p:cNvPr id="34" name="Text 23"/>
          <p:cNvSpPr/>
          <p:nvPr/>
        </p:nvSpPr>
        <p:spPr>
          <a:xfrm>
            <a:off x="10436091" y="1659636"/>
            <a:ext cx="1059458" cy="46017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D236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-18%</a:t>
            </a:r>
            <a:endParaRPr lang="en-US" sz="1900" dirty="0"/>
          </a:p>
        </p:txBody>
      </p:sp>
      <p:sp>
        <p:nvSpPr>
          <p:cNvPr id="35" name="Text 24"/>
          <p:cNvSpPr/>
          <p:nvPr/>
        </p:nvSpPr>
        <p:spPr>
          <a:xfrm>
            <a:off x="585201" y="2551176"/>
            <a:ext cx="3527057" cy="18105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Expansion Pipeline by Customer Segment</a:t>
            </a:r>
            <a:endParaRPr lang="en-US" sz="1100" dirty="0"/>
          </a:p>
        </p:txBody>
      </p:sp>
      <p:sp>
        <p:nvSpPr>
          <p:cNvPr id="36" name="Text 25"/>
          <p:cNvSpPr/>
          <p:nvPr/>
        </p:nvSpPr>
        <p:spPr>
          <a:xfrm>
            <a:off x="6546940" y="2551176"/>
            <a:ext cx="2534653" cy="18105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Expansion Pipeline by Stage</a:t>
            </a:r>
            <a:endParaRPr lang="en-US" sz="1100" dirty="0"/>
          </a:p>
        </p:txBody>
      </p:sp>
      <p:sp>
        <p:nvSpPr>
          <p:cNvPr id="37" name="Text 26"/>
          <p:cNvSpPr/>
          <p:nvPr/>
        </p:nvSpPr>
        <p:spPr>
          <a:xfrm>
            <a:off x="9887465" y="2928366"/>
            <a:ext cx="804652" cy="21877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08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Identify</a:t>
            </a:r>
            <a:endParaRPr lang="en-US" sz="1100" dirty="0"/>
          </a:p>
        </p:txBody>
      </p:sp>
      <p:sp>
        <p:nvSpPr>
          <p:cNvPr id="38" name="Text 27"/>
          <p:cNvSpPr/>
          <p:nvPr/>
        </p:nvSpPr>
        <p:spPr>
          <a:xfrm>
            <a:off x="9887465" y="3209544"/>
            <a:ext cx="1572729" cy="28803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800" dirty="0">
                <a:solidFill>
                  <a:srgbClr val="7F7F7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Top-of-funnel accounts with</a:t>
            </a:r>
            <a:endParaRPr lang="en-US" sz="800" dirty="0"/>
          </a:p>
          <a:p>
            <a:pPr algn="l" indent="0" marL="0">
              <a:buNone/>
            </a:pPr>
            <a:r>
              <a:rPr lang="en-US" sz="800" dirty="0">
                <a:solidFill>
                  <a:srgbClr val="7F7F7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expansion potential</a:t>
            </a:r>
            <a:endParaRPr lang="en-US" sz="800" dirty="0"/>
          </a:p>
        </p:txBody>
      </p:sp>
      <p:sp>
        <p:nvSpPr>
          <p:cNvPr id="39" name="Text 28"/>
          <p:cNvSpPr/>
          <p:nvPr/>
        </p:nvSpPr>
        <p:spPr>
          <a:xfrm>
            <a:off x="9887465" y="3744468"/>
            <a:ext cx="697365" cy="21122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01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Engage</a:t>
            </a:r>
            <a:endParaRPr lang="en-US" sz="1100" dirty="0"/>
          </a:p>
        </p:txBody>
      </p:sp>
      <p:sp>
        <p:nvSpPr>
          <p:cNvPr id="40" name="Text 29"/>
          <p:cNvSpPr/>
          <p:nvPr/>
        </p:nvSpPr>
        <p:spPr>
          <a:xfrm>
            <a:off x="9887465" y="4005072"/>
            <a:ext cx="1706837" cy="28803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800" dirty="0">
                <a:solidFill>
                  <a:srgbClr val="7F7F7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Active expansion conversations</a:t>
            </a:r>
            <a:endParaRPr lang="en-US" sz="800" dirty="0"/>
          </a:p>
          <a:p>
            <a:pPr algn="l" indent="0" marL="0">
              <a:buNone/>
            </a:pPr>
            <a:r>
              <a:rPr lang="en-US" sz="800" dirty="0">
                <a:solidFill>
                  <a:srgbClr val="7F7F7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solution alignment</a:t>
            </a:r>
            <a:endParaRPr lang="en-US" sz="800" dirty="0"/>
          </a:p>
        </p:txBody>
      </p:sp>
      <p:sp>
        <p:nvSpPr>
          <p:cNvPr id="41" name="Text 30"/>
          <p:cNvSpPr/>
          <p:nvPr/>
        </p:nvSpPr>
        <p:spPr>
          <a:xfrm>
            <a:off x="9692398" y="4539996"/>
            <a:ext cx="683954" cy="21877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D236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Expand</a:t>
            </a:r>
            <a:endParaRPr lang="en-US" sz="1100" dirty="0"/>
          </a:p>
        </p:txBody>
      </p:sp>
      <p:sp>
        <p:nvSpPr>
          <p:cNvPr id="42" name="Text 31"/>
          <p:cNvSpPr/>
          <p:nvPr/>
        </p:nvSpPr>
        <p:spPr>
          <a:xfrm>
            <a:off x="9692398" y="4800600"/>
            <a:ext cx="1182594" cy="28803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800" dirty="0">
                <a:solidFill>
                  <a:srgbClr val="7F7F7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Committed expansion</a:t>
            </a:r>
            <a:endParaRPr lang="en-US" sz="800" dirty="0"/>
          </a:p>
          <a:p>
            <a:pPr algn="l" indent="0" marL="0">
              <a:buNone/>
            </a:pPr>
            <a:r>
              <a:rPr lang="en-US" sz="800" dirty="0">
                <a:solidFill>
                  <a:srgbClr val="7F7F7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revenue growth</a:t>
            </a:r>
            <a:endParaRPr lang="en-US" sz="800" dirty="0"/>
          </a:p>
        </p:txBody>
      </p:sp>
      <p:sp>
        <p:nvSpPr>
          <p:cNvPr id="43" name="Text 32"/>
          <p:cNvSpPr/>
          <p:nvPr/>
        </p:nvSpPr>
        <p:spPr>
          <a:xfrm>
            <a:off x="2048205" y="5747004"/>
            <a:ext cx="1662947" cy="18859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01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 Segment Focus</a:t>
            </a:r>
            <a:endParaRPr lang="en-US" sz="1100" dirty="0"/>
          </a:p>
        </p:txBody>
      </p:sp>
      <p:sp>
        <p:nvSpPr>
          <p:cNvPr id="44" name="Text 33"/>
          <p:cNvSpPr/>
          <p:nvPr/>
        </p:nvSpPr>
        <p:spPr>
          <a:xfrm>
            <a:off x="2048205" y="6021324"/>
            <a:ext cx="1865329" cy="36347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800" dirty="0">
                <a:solidFill>
                  <a:srgbClr val="7F7F7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Prioritize high-potential segments</a:t>
            </a:r>
            <a:endParaRPr lang="en-US" sz="800" dirty="0"/>
          </a:p>
          <a:p>
            <a:pPr algn="l" indent="0" marL="0">
              <a:buNone/>
            </a:pPr>
            <a:r>
              <a:rPr lang="en-US" sz="800" dirty="0">
                <a:solidFill>
                  <a:srgbClr val="7F7F7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expansion plays</a:t>
            </a:r>
            <a:endParaRPr lang="en-US" sz="800" dirty="0"/>
          </a:p>
        </p:txBody>
      </p:sp>
      <p:sp>
        <p:nvSpPr>
          <p:cNvPr id="45" name="Text 34"/>
          <p:cNvSpPr/>
          <p:nvPr/>
        </p:nvSpPr>
        <p:spPr>
          <a:xfrm>
            <a:off x="5998314" y="5747004"/>
            <a:ext cx="1448373" cy="18859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01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 Pricing Tests</a:t>
            </a:r>
            <a:endParaRPr lang="en-US" sz="1100" dirty="0"/>
          </a:p>
        </p:txBody>
      </p:sp>
      <p:sp>
        <p:nvSpPr>
          <p:cNvPr id="46" name="Text 35"/>
          <p:cNvSpPr/>
          <p:nvPr/>
        </p:nvSpPr>
        <p:spPr>
          <a:xfrm>
            <a:off x="5998314" y="6021324"/>
            <a:ext cx="1584920" cy="36347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800" dirty="0">
                <a:solidFill>
                  <a:srgbClr val="7F7F7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Validate pricing levers</a:t>
            </a:r>
            <a:endParaRPr lang="en-US" sz="800" dirty="0"/>
          </a:p>
          <a:p>
            <a:pPr algn="l" indent="0" marL="0">
              <a:buNone/>
            </a:pPr>
            <a:r>
              <a:rPr lang="en-US" sz="800" dirty="0">
                <a:solidFill>
                  <a:srgbClr val="7F7F7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packaging for expansion</a:t>
            </a:r>
            <a:endParaRPr lang="en-US" sz="800" dirty="0"/>
          </a:p>
        </p:txBody>
      </p:sp>
      <p:sp>
        <p:nvSpPr>
          <p:cNvPr id="47" name="Text 36"/>
          <p:cNvSpPr/>
          <p:nvPr/>
        </p:nvSpPr>
        <p:spPr>
          <a:xfrm>
            <a:off x="9704589" y="5747004"/>
            <a:ext cx="1622715" cy="18859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01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Q3 Partner Motion</a:t>
            </a:r>
            <a:endParaRPr lang="en-US" sz="1100" dirty="0"/>
          </a:p>
        </p:txBody>
      </p:sp>
      <p:sp>
        <p:nvSpPr>
          <p:cNvPr id="48" name="Text 37"/>
          <p:cNvSpPr/>
          <p:nvPr/>
        </p:nvSpPr>
        <p:spPr>
          <a:xfrm>
            <a:off x="9704589" y="6021324"/>
            <a:ext cx="1389853" cy="36347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800" dirty="0">
                <a:solidFill>
                  <a:srgbClr val="7F7F7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Activate partners to drive</a:t>
            </a:r>
            <a:endParaRPr lang="en-US" sz="800" dirty="0"/>
          </a:p>
          <a:p>
            <a:pPr algn="l" indent="0" marL="0">
              <a:buNone/>
            </a:pPr>
            <a:r>
              <a:rPr lang="en-US" sz="800" dirty="0">
                <a:solidFill>
                  <a:srgbClr val="7F7F7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co-sell and expansion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2026-05-09T15:38:48Z</dcterms:created>
  <dcterms:modified xsi:type="dcterms:W3CDTF">2026-05-09T15:38:48Z</dcterms:modified>
</cp:coreProperties>
</file>