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85294" cy="6858000"/>
  <p:notesSz cx="6858000" cy="12185294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image" Target="../media/image-1-5.png"/><Relationship Id="rId6" Type="http://schemas.openxmlformats.org/officeDocument/2006/relationships/image" Target="../media/image-1-6.png"/><Relationship Id="rId7" Type="http://schemas.openxmlformats.org/officeDocument/2006/relationships/image" Target="../media/image-1-7.png"/><Relationship Id="rId8" Type="http://schemas.openxmlformats.org/officeDocument/2006/relationships/image" Target="../media/image-1-8.png"/><Relationship Id="rId9" Type="http://schemas.openxmlformats.org/officeDocument/2006/relationships/image" Target="../media/image-1-9.png"/><Relationship Id="rId10" Type="http://schemas.openxmlformats.org/officeDocument/2006/relationships/image" Target="../media/image-1-10.png"/><Relationship Id="rId11" Type="http://schemas.openxmlformats.org/officeDocument/2006/relationships/image" Target="../media/image-1-11.png"/><Relationship Id="rId12" Type="http://schemas.openxmlformats.org/officeDocument/2006/relationships/image" Target="../media/image-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412280" y="1209848"/>
            <a:ext cx="9313879" cy="36439"/>
          </a:xfrm>
          <a:prstGeom prst="rect">
            <a:avLst/>
          </a:prstGeom>
          <a:solidFill>
            <a:srgbClr val="C00000"/>
          </a:solidFill>
          <a:ln w="12700">
            <a:solidFill>
              <a:srgbClr val="C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9135" y="1617968"/>
            <a:ext cx="3075475" cy="4547622"/>
          </a:xfrm>
          <a:prstGeom prst="roundRect">
            <a:avLst>
              <a:gd name="adj" fmla="val 1784"/>
            </a:avLst>
          </a:prstGeom>
          <a:solidFill>
            <a:srgbClr val="F2F2F2"/>
          </a:solidFill>
          <a:ln w="12700">
            <a:solidFill>
              <a:srgbClr val="F2F2F2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760533" y="2273875"/>
            <a:ext cx="510150" cy="502862"/>
          </a:xfrm>
          <a:prstGeom prst="roundRect">
            <a:avLst>
              <a:gd name="adj" fmla="val 16000"/>
            </a:avLst>
          </a:prstGeom>
          <a:solidFill>
            <a:srgbClr val="E6EEF7"/>
          </a:solidFill>
          <a:ln w="12700">
            <a:solidFill>
              <a:srgbClr val="E6EEF7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77239" y="2273875"/>
            <a:ext cx="502862" cy="502862"/>
          </a:xfrm>
          <a:prstGeom prst="roundRect">
            <a:avLst>
              <a:gd name="adj" fmla="val 16000"/>
            </a:avLst>
          </a:prstGeom>
          <a:solidFill>
            <a:srgbClr val="E6EEF7"/>
          </a:solidFill>
          <a:ln w="12700">
            <a:solidFill>
              <a:srgbClr val="E6EEF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760533" y="3345190"/>
            <a:ext cx="510150" cy="495574"/>
          </a:xfrm>
          <a:prstGeom prst="roundRect">
            <a:avLst>
              <a:gd name="adj" fmla="val 16000"/>
            </a:avLst>
          </a:prstGeom>
          <a:solidFill>
            <a:srgbClr val="E6EEF7"/>
          </a:solidFill>
          <a:ln w="12700">
            <a:solidFill>
              <a:srgbClr val="E6EEF7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677239" y="3345190"/>
            <a:ext cx="502862" cy="495574"/>
          </a:xfrm>
          <a:prstGeom prst="roundRect">
            <a:avLst>
              <a:gd name="adj" fmla="val 16000"/>
            </a:avLst>
          </a:prstGeom>
          <a:solidFill>
            <a:srgbClr val="E6EEF7"/>
          </a:solidFill>
          <a:ln w="12700">
            <a:solidFill>
              <a:srgbClr val="E6EEF7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811548" y="1843891"/>
            <a:ext cx="3563761" cy="21864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550218" y="1370181"/>
            <a:ext cx="29151" cy="3432580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564794" y="3337902"/>
            <a:ext cx="4146790" cy="21864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41331" y="6449816"/>
            <a:ext cx="3432580" cy="29151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111383" y="6449816"/>
            <a:ext cx="3447156" cy="29151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63195" y="2142694"/>
            <a:ext cx="568453" cy="575741"/>
          </a:xfrm>
          <a:prstGeom prst="roundRect">
            <a:avLst>
              <a:gd name="adj" fmla="val 16000"/>
            </a:avLst>
          </a:prstGeom>
          <a:solidFill>
            <a:srgbClr val="003366"/>
          </a:solidFill>
          <a:ln w="12700">
            <a:solidFill>
              <a:srgbClr val="003366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77771" y="4073975"/>
            <a:ext cx="2456007" cy="29151"/>
          </a:xfrm>
          <a:prstGeom prst="rect">
            <a:avLst/>
          </a:prstGeom>
          <a:solidFill>
            <a:srgbClr val="D9D9D9"/>
          </a:solidFill>
          <a:ln w="12700">
            <a:solidFill>
              <a:srgbClr val="D9D9D9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402897" y="2219216"/>
            <a:ext cx="2849552" cy="0"/>
          </a:xfrm>
          <a:prstGeom prst="line">
            <a:avLst/>
          </a:prstGeom>
          <a:noFill/>
          <a:ln w="13970">
            <a:solidFill>
              <a:srgbClr val="80808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290452" y="5455024"/>
            <a:ext cx="371681" cy="0"/>
          </a:xfrm>
          <a:prstGeom prst="line">
            <a:avLst/>
          </a:prstGeom>
          <a:noFill/>
          <a:ln w="27940">
            <a:solidFill>
              <a:srgbClr val="F8CBA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290452" y="5735606"/>
            <a:ext cx="371681" cy="0"/>
          </a:xfrm>
          <a:prstGeom prst="line">
            <a:avLst/>
          </a:prstGeom>
          <a:noFill/>
          <a:ln w="27940">
            <a:solidFill>
              <a:srgbClr val="C6E0B4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290452" y="6019833"/>
            <a:ext cx="371681" cy="0"/>
          </a:xfrm>
          <a:prstGeom prst="line">
            <a:avLst/>
          </a:prstGeom>
          <a:noFill/>
          <a:ln w="27940">
            <a:solidFill>
              <a:srgbClr val="FFE699"/>
            </a:solidFill>
            <a:prstDash val="solid"/>
          </a:ln>
        </p:spPr>
      </p:sp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1216" y="5065124"/>
          <a:ext cx="8060368" cy="1100466"/>
        </p:xfrm>
        <a:graphic>
          <a:graphicData uri="http://schemas.openxmlformats.org/drawingml/2006/table">
            <a:tbl>
              <a:tblPr/>
              <a:tblGrid>
                <a:gridCol w="2740234"/>
                <a:gridCol w="2871415"/>
                <a:gridCol w="2448719"/>
              </a:tblGrid>
              <a:tr h="269651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Priority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1025712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Owner</a:t>
                      </a:r>
                      <a:endParaRPr lang="en-US" sz="7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70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Status</a:t>
                      </a:r>
                      <a:endParaRPr lang="en-US" sz="7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12700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66"/>
                    </a:solidFill>
                  </a:tcPr>
                </a:tc>
              </a:tr>
              <a:tr h="276939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Enterprise expansion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719622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VP, Enterprise Sales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967409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/>
                    </a:p>
                  </a:txBody>
                  <a:tcPr marL="1905" marR="1905" marT="1905" marB="1905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939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600" dirty="0">
                          <a:solidFill>
                            <a:srgbClr val="00000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Partner review</a:t>
                      </a:r>
                      <a:endParaRPr lang="en-US" sz="6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726910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VP, Partnerships</a:t>
                      </a:r>
                      <a:endParaRPr lang="en-US" sz="7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1069439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/>
                    </a:p>
                  </a:txBody>
                  <a:tcPr marL="1905" marR="1905" marT="1905" marB="1905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6939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700" dirty="0">
                          <a:solidFill>
                            <a:srgbClr val="000000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Self-serve conversion</a:t>
                      </a:r>
                      <a:endParaRPr lang="en-US" sz="7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719622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VP, Growth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marL="1200620" marR="12700" marT="12700" marB="1270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/>
                    </a:p>
                  </a:txBody>
                  <a:tcPr marL="1905" marR="1905" marT="1905" marB="1905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" name="Shape 17"/>
          <p:cNvSpPr/>
          <p:nvPr/>
        </p:nvSpPr>
        <p:spPr>
          <a:xfrm>
            <a:off x="10123560" y="5375295"/>
            <a:ext cx="727328" cy="203185"/>
          </a:xfrm>
          <a:prstGeom prst="roundRect">
            <a:avLst>
              <a:gd name="adj" fmla="val 16000"/>
            </a:avLst>
          </a:prstGeom>
          <a:solidFill>
            <a:srgbClr val="FCE4D6"/>
          </a:solidFill>
          <a:ln w="12700">
            <a:solidFill>
              <a:srgbClr val="FCE4D6">
                <a:alpha val="0"/>
              </a:srgbClr>
            </a:solidFill>
            <a:prstDash val="solid"/>
          </a:ln>
        </p:spPr>
      </p:sp>
      <p:sp>
        <p:nvSpPr>
          <p:cNvPr id="21" name="Text 18"/>
          <p:cNvSpPr txBox="1"/>
          <p:nvPr/>
        </p:nvSpPr>
        <p:spPr>
          <a:xfrm>
            <a:off x="10123560" y="5375295"/>
            <a:ext cx="727328" cy="20318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933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In progress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10160728" y="5666517"/>
            <a:ext cx="623840" cy="167329"/>
          </a:xfrm>
          <a:prstGeom prst="roundRect">
            <a:avLst>
              <a:gd name="adj" fmla="val 16000"/>
            </a:avLst>
          </a:prstGeom>
          <a:solidFill>
            <a:srgbClr val="E2F0D9"/>
          </a:solidFill>
          <a:ln w="12700">
            <a:solidFill>
              <a:srgbClr val="E2F0D9">
                <a:alpha val="0"/>
              </a:srgbClr>
            </a:solidFill>
            <a:prstDash val="solid"/>
          </a:ln>
        </p:spPr>
      </p:sp>
      <p:sp>
        <p:nvSpPr>
          <p:cNvPr id="23" name="Text 20"/>
          <p:cNvSpPr txBox="1"/>
          <p:nvPr/>
        </p:nvSpPr>
        <p:spPr>
          <a:xfrm>
            <a:off x="10160728" y="5666517"/>
            <a:ext cx="623840" cy="16732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0066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Complete</a:t>
            </a:r>
            <a:endParaRPr lang="en-US" sz="700" dirty="0"/>
          </a:p>
        </p:txBody>
      </p:sp>
      <p:sp>
        <p:nvSpPr>
          <p:cNvPr id="24" name="Shape 21"/>
          <p:cNvSpPr/>
          <p:nvPr/>
        </p:nvSpPr>
        <p:spPr>
          <a:xfrm>
            <a:off x="10127204" y="5955408"/>
            <a:ext cx="720040" cy="143425"/>
          </a:xfrm>
          <a:prstGeom prst="roundRect">
            <a:avLst>
              <a:gd name="adj" fmla="val 16000"/>
            </a:avLst>
          </a:prstGeom>
          <a:solidFill>
            <a:srgbClr val="FFF2CC"/>
          </a:solidFill>
          <a:ln w="12700">
            <a:solidFill>
              <a:srgbClr val="FFF2CC">
                <a:alpha val="0"/>
              </a:srgbClr>
            </a:solidFill>
            <a:prstDash val="solid"/>
          </a:ln>
        </p:spPr>
      </p:sp>
      <p:sp>
        <p:nvSpPr>
          <p:cNvPr id="25" name="Text 22"/>
          <p:cNvSpPr txBox="1"/>
          <p:nvPr/>
        </p:nvSpPr>
        <p:spPr>
          <a:xfrm>
            <a:off x="10127204" y="5955408"/>
            <a:ext cx="720040" cy="14342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600" dirty="0">
                <a:solidFill>
                  <a:srgbClr val="99660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Review next</a:t>
            </a:r>
            <a:endParaRPr lang="en-US" sz="600" dirty="0"/>
          </a:p>
        </p:txBody>
      </p:sp>
      <p:sp>
        <p:nvSpPr>
          <p:cNvPr id="26" name="Shape 23"/>
          <p:cNvSpPr/>
          <p:nvPr/>
        </p:nvSpPr>
        <p:spPr>
          <a:xfrm>
            <a:off x="3673079" y="2040664"/>
            <a:ext cx="1836540" cy="940133"/>
          </a:xfrm>
          <a:prstGeom prst="rect">
            <a:avLst/>
          </a:prstGeom>
          <a:noFill/>
          <a:ln w="12700">
            <a:solidFill>
              <a:srgbClr val="D9D9D9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5589785" y="2040664"/>
            <a:ext cx="1821964" cy="940133"/>
          </a:xfrm>
          <a:prstGeom prst="rect">
            <a:avLst/>
          </a:prstGeom>
          <a:noFill/>
          <a:ln w="12700">
            <a:solidFill>
              <a:srgbClr val="D9D9D9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3673079" y="3111978"/>
            <a:ext cx="1836540" cy="940133"/>
          </a:xfrm>
          <a:prstGeom prst="rect">
            <a:avLst/>
          </a:prstGeom>
          <a:noFill/>
          <a:ln w="12700">
            <a:solidFill>
              <a:srgbClr val="D9D9D9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5589785" y="3111978"/>
            <a:ext cx="1821964" cy="940133"/>
          </a:xfrm>
          <a:prstGeom prst="rect">
            <a:avLst/>
          </a:prstGeom>
          <a:noFill/>
          <a:ln w="12700">
            <a:solidFill>
              <a:srgbClr val="D9D9D9"/>
            </a:solidFill>
            <a:prstDash val="solid"/>
          </a:ln>
        </p:spPr>
      </p:sp>
      <p:pic>
        <p:nvPicPr>
          <p:cNvPr id="30" name="Image 0" descr="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52248" y="1625256"/>
            <a:ext cx="4022896" cy="1596040"/>
          </a:xfrm>
          <a:prstGeom prst="rect">
            <a:avLst/>
          </a:prstGeom>
        </p:spPr>
      </p:pic>
      <p:pic>
        <p:nvPicPr>
          <p:cNvPr id="31" name="Image 1" descr="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8688" y="3658567"/>
            <a:ext cx="3986457" cy="1326390"/>
          </a:xfrm>
          <a:prstGeom prst="rect">
            <a:avLst/>
          </a:prstGeom>
        </p:spPr>
      </p:pic>
      <p:pic>
        <p:nvPicPr>
          <p:cNvPr id="32" name="Image 2" descr="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771" y="2149981"/>
            <a:ext cx="553877" cy="553877"/>
          </a:xfrm>
          <a:prstGeom prst="rect">
            <a:avLst/>
          </a:prstGeom>
        </p:spPr>
      </p:pic>
      <p:pic>
        <p:nvPicPr>
          <p:cNvPr id="33" name="Image 3" descr="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4694" y="3396205"/>
            <a:ext cx="313378" cy="342529"/>
          </a:xfrm>
          <a:prstGeom prst="rect">
            <a:avLst/>
          </a:prstGeom>
        </p:spPr>
      </p:pic>
      <p:pic>
        <p:nvPicPr>
          <p:cNvPr id="34" name="Image 4" descr="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1715" y="3396205"/>
            <a:ext cx="247787" cy="327953"/>
          </a:xfrm>
          <a:prstGeom prst="rect">
            <a:avLst/>
          </a:prstGeom>
        </p:spPr>
      </p:pic>
      <p:pic>
        <p:nvPicPr>
          <p:cNvPr id="35" name="Image 5" descr="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3412" y="5655440"/>
            <a:ext cx="313378" cy="204060"/>
          </a:xfrm>
          <a:prstGeom prst="rect">
            <a:avLst/>
          </a:prstGeom>
        </p:spPr>
      </p:pic>
      <p:pic>
        <p:nvPicPr>
          <p:cNvPr id="36" name="Image 6" descr="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5276" y="5342062"/>
            <a:ext cx="262363" cy="218636"/>
          </a:xfrm>
          <a:prstGeom prst="rect">
            <a:avLst/>
          </a:prstGeom>
        </p:spPr>
      </p:pic>
      <p:pic>
        <p:nvPicPr>
          <p:cNvPr id="37" name="Image 7" descr="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55276" y="5925091"/>
            <a:ext cx="262363" cy="196772"/>
          </a:xfrm>
          <a:prstGeom prst="rect">
            <a:avLst/>
          </a:prstGeom>
        </p:spPr>
      </p:pic>
      <p:pic>
        <p:nvPicPr>
          <p:cNvPr id="38" name="Image 8" descr="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48820" y="6333210"/>
            <a:ext cx="240499" cy="211348"/>
          </a:xfrm>
          <a:prstGeom prst="rect">
            <a:avLst/>
          </a:prstGeom>
        </p:spPr>
      </p:pic>
      <p:pic>
        <p:nvPicPr>
          <p:cNvPr id="39" name="Image 9" descr="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9634" y="4744458"/>
            <a:ext cx="204060" cy="211348"/>
          </a:xfrm>
          <a:prstGeom prst="rect">
            <a:avLst/>
          </a:prstGeom>
        </p:spPr>
      </p:pic>
      <p:pic>
        <p:nvPicPr>
          <p:cNvPr id="40" name="Image 10" descr="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9634" y="5254608"/>
            <a:ext cx="196772" cy="211348"/>
          </a:xfrm>
          <a:prstGeom prst="rect">
            <a:avLst/>
          </a:prstGeom>
        </p:spPr>
      </p:pic>
      <p:pic>
        <p:nvPicPr>
          <p:cNvPr id="41" name="Image 11" descr="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9634" y="4270747"/>
            <a:ext cx="196772" cy="211348"/>
          </a:xfrm>
          <a:prstGeom prst="rect">
            <a:avLst/>
          </a:prstGeom>
        </p:spPr>
      </p:pic>
      <p:sp>
        <p:nvSpPr>
          <p:cNvPr id="42" name="Text 27"/>
          <p:cNvSpPr txBox="1"/>
          <p:nvPr/>
        </p:nvSpPr>
        <p:spPr>
          <a:xfrm>
            <a:off x="2470583" y="386184"/>
            <a:ext cx="3884700" cy="44483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Operating Brief</a:t>
            </a:r>
            <a:endParaRPr lang="en-US" sz="2400" dirty="0"/>
          </a:p>
        </p:txBody>
      </p:sp>
      <p:sp>
        <p:nvSpPr>
          <p:cNvPr id="43" name="Text 28"/>
          <p:cNvSpPr txBox="1"/>
          <p:nvPr/>
        </p:nvSpPr>
        <p:spPr>
          <a:xfrm>
            <a:off x="2463295" y="838031"/>
            <a:ext cx="4015882" cy="29178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revenue quality and efficiency review</a:t>
            </a:r>
            <a:endParaRPr lang="en-US" sz="1400" dirty="0"/>
          </a:p>
        </p:txBody>
      </p:sp>
      <p:sp>
        <p:nvSpPr>
          <p:cNvPr id="44" name="Text 29"/>
          <p:cNvSpPr txBox="1"/>
          <p:nvPr/>
        </p:nvSpPr>
        <p:spPr>
          <a:xfrm>
            <a:off x="3789685" y="1523089"/>
            <a:ext cx="1676480" cy="29178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Evidence (Q2)</a:t>
            </a:r>
            <a:endParaRPr lang="en-US" sz="1300" dirty="0"/>
          </a:p>
        </p:txBody>
      </p:sp>
      <p:sp>
        <p:nvSpPr>
          <p:cNvPr id="45" name="Text 30"/>
          <p:cNvSpPr txBox="1"/>
          <p:nvPr/>
        </p:nvSpPr>
        <p:spPr>
          <a:xfrm>
            <a:off x="4387289" y="2230011"/>
            <a:ext cx="459408" cy="21890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</a:t>
            </a:r>
            <a:endParaRPr lang="en-US" sz="1000" dirty="0"/>
          </a:p>
        </p:txBody>
      </p:sp>
      <p:sp>
        <p:nvSpPr>
          <p:cNvPr id="46" name="Text 31"/>
          <p:cNvSpPr txBox="1"/>
          <p:nvPr/>
        </p:nvSpPr>
        <p:spPr>
          <a:xfrm>
            <a:off x="4328986" y="2499662"/>
            <a:ext cx="1159042" cy="32822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3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+18.6%</a:t>
            </a:r>
            <a:endParaRPr lang="en-US" sz="1600" dirty="0"/>
          </a:p>
        </p:txBody>
      </p:sp>
      <p:sp>
        <p:nvSpPr>
          <p:cNvPr id="47" name="Text 32"/>
          <p:cNvSpPr txBox="1"/>
          <p:nvPr/>
        </p:nvSpPr>
        <p:spPr>
          <a:xfrm>
            <a:off x="6355010" y="2230011"/>
            <a:ext cx="780074" cy="21890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Renewal</a:t>
            </a:r>
            <a:endParaRPr lang="en-US" sz="1000" dirty="0"/>
          </a:p>
        </p:txBody>
      </p:sp>
      <p:sp>
        <p:nvSpPr>
          <p:cNvPr id="48" name="Text 33"/>
          <p:cNvSpPr txBox="1"/>
          <p:nvPr/>
        </p:nvSpPr>
        <p:spPr>
          <a:xfrm>
            <a:off x="648619" y="2798464"/>
            <a:ext cx="1552587" cy="33551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Conclusion:</a:t>
            </a:r>
            <a:endParaRPr lang="en-US" sz="1700" dirty="0"/>
          </a:p>
        </p:txBody>
      </p:sp>
      <p:sp>
        <p:nvSpPr>
          <p:cNvPr id="49" name="Text 34"/>
          <p:cNvSpPr txBox="1"/>
          <p:nvPr/>
        </p:nvSpPr>
        <p:spPr>
          <a:xfrm>
            <a:off x="648619" y="3140993"/>
            <a:ext cx="2456281" cy="7217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6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 came from</a:t>
            </a:r>
            <a:endParaRPr lang="en-US" sz="1600" dirty="0"/>
          </a:p>
          <a:p>
            <a:pPr algn="l" indent="0" marL="0">
              <a:lnSpc>
                <a:spcPts val="176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high-quality accounts</a:t>
            </a:r>
            <a:endParaRPr lang="en-US" sz="1600" dirty="0"/>
          </a:p>
        </p:txBody>
      </p:sp>
      <p:sp>
        <p:nvSpPr>
          <p:cNvPr id="50" name="Text 35"/>
          <p:cNvSpPr txBox="1"/>
          <p:nvPr/>
        </p:nvSpPr>
        <p:spPr>
          <a:xfrm>
            <a:off x="1042163" y="4270611"/>
            <a:ext cx="1669192" cy="3865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99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renewal performance</a:t>
            </a:r>
            <a:endParaRPr lang="en-US" sz="900" dirty="0"/>
          </a:p>
          <a:p>
            <a:pPr algn="l" indent="0" marL="0">
              <a:lnSpc>
                <a:spcPts val="990"/>
              </a:lnSpc>
              <a:buNone/>
            </a:pPr>
            <a:r>
              <a:rPr lang="en-US" sz="9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driving durable revenue</a:t>
            </a:r>
            <a:endParaRPr lang="en-US" sz="900" dirty="0"/>
          </a:p>
        </p:txBody>
      </p:sp>
      <p:sp>
        <p:nvSpPr>
          <p:cNvPr id="51" name="Text 36"/>
          <p:cNvSpPr txBox="1"/>
          <p:nvPr/>
        </p:nvSpPr>
        <p:spPr>
          <a:xfrm>
            <a:off x="1042163" y="4737033"/>
            <a:ext cx="1377678" cy="40839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880"/>
              </a:lnSpc>
              <a:buNone/>
            </a:pPr>
            <a:r>
              <a:rPr lang="en-US" sz="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Efficiency gains reduce</a:t>
            </a:r>
            <a:endParaRPr lang="en-US" sz="800" dirty="0"/>
          </a:p>
          <a:p>
            <a:pPr algn="l" indent="0" marL="0">
              <a:lnSpc>
                <a:spcPts val="880"/>
              </a:lnSpc>
              <a:buNone/>
            </a:pPr>
            <a:r>
              <a:rPr lang="en-US" sz="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acquisition costs</a:t>
            </a:r>
            <a:endParaRPr lang="en-US" sz="800" dirty="0"/>
          </a:p>
        </p:txBody>
      </p:sp>
      <p:sp>
        <p:nvSpPr>
          <p:cNvPr id="52" name="Text 37"/>
          <p:cNvSpPr txBox="1"/>
          <p:nvPr/>
        </p:nvSpPr>
        <p:spPr>
          <a:xfrm>
            <a:off x="1042163" y="5261759"/>
            <a:ext cx="1567162" cy="3938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880"/>
              </a:lnSpc>
              <a:buNone/>
            </a:pPr>
            <a:r>
              <a:rPr lang="en-US" sz="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reliability</a:t>
            </a:r>
            <a:endParaRPr lang="en-US" sz="800" dirty="0"/>
          </a:p>
          <a:p>
            <a:pPr algn="l" indent="0" marL="0">
              <a:lnSpc>
                <a:spcPts val="880"/>
              </a:lnSpc>
              <a:buNone/>
            </a:pPr>
            <a:r>
              <a:rPr lang="en-US" sz="8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remains a competitive edge</a:t>
            </a:r>
            <a:endParaRPr lang="en-US" sz="800" dirty="0"/>
          </a:p>
        </p:txBody>
      </p:sp>
      <p:sp>
        <p:nvSpPr>
          <p:cNvPr id="53" name="Text 38"/>
          <p:cNvSpPr txBox="1"/>
          <p:nvPr/>
        </p:nvSpPr>
        <p:spPr>
          <a:xfrm>
            <a:off x="6318571" y="2499662"/>
            <a:ext cx="998710" cy="34280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700" b="1" dirty="0">
                <a:solidFill>
                  <a:srgbClr val="003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92.4%</a:t>
            </a:r>
            <a:endParaRPr lang="en-US" sz="1700" dirty="0"/>
          </a:p>
        </p:txBody>
      </p:sp>
      <p:sp>
        <p:nvSpPr>
          <p:cNvPr id="54" name="Text 39"/>
          <p:cNvSpPr txBox="1"/>
          <p:nvPr/>
        </p:nvSpPr>
        <p:spPr>
          <a:xfrm>
            <a:off x="4380001" y="3272174"/>
            <a:ext cx="481272" cy="24077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</a:t>
            </a:r>
            <a:endParaRPr lang="en-US" sz="1100" dirty="0"/>
          </a:p>
        </p:txBody>
      </p:sp>
      <p:sp>
        <p:nvSpPr>
          <p:cNvPr id="55" name="Text 40"/>
          <p:cNvSpPr txBox="1"/>
          <p:nvPr/>
        </p:nvSpPr>
        <p:spPr>
          <a:xfrm>
            <a:off x="4365425" y="3556401"/>
            <a:ext cx="1093452" cy="35009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-11.8%</a:t>
            </a:r>
            <a:endParaRPr lang="en-US" sz="1800" dirty="0"/>
          </a:p>
        </p:txBody>
      </p:sp>
      <p:sp>
        <p:nvSpPr>
          <p:cNvPr id="56" name="Text 41"/>
          <p:cNvSpPr txBox="1"/>
          <p:nvPr/>
        </p:nvSpPr>
        <p:spPr>
          <a:xfrm>
            <a:off x="6333146" y="3264887"/>
            <a:ext cx="809225" cy="2480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On-time</a:t>
            </a:r>
            <a:endParaRPr lang="en-US" sz="1100" dirty="0"/>
          </a:p>
        </p:txBody>
      </p:sp>
      <p:sp>
        <p:nvSpPr>
          <p:cNvPr id="57" name="Text 42"/>
          <p:cNvSpPr txBox="1"/>
          <p:nvPr/>
        </p:nvSpPr>
        <p:spPr>
          <a:xfrm>
            <a:off x="6318571" y="3556401"/>
            <a:ext cx="933119" cy="35737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0033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97.1%</a:t>
            </a:r>
            <a:endParaRPr lang="en-US" sz="1800" dirty="0"/>
          </a:p>
        </p:txBody>
      </p:sp>
      <p:sp>
        <p:nvSpPr>
          <p:cNvPr id="58" name="Text 43"/>
          <p:cNvSpPr txBox="1"/>
          <p:nvPr/>
        </p:nvSpPr>
        <p:spPr>
          <a:xfrm>
            <a:off x="7688688" y="1362756"/>
            <a:ext cx="991422" cy="19704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Mix</a:t>
            </a:r>
            <a:endParaRPr lang="en-US" sz="800" dirty="0"/>
          </a:p>
        </p:txBody>
      </p:sp>
      <p:sp>
        <p:nvSpPr>
          <p:cNvPr id="59" name="Text 44"/>
          <p:cNvSpPr txBox="1"/>
          <p:nvPr/>
        </p:nvSpPr>
        <p:spPr>
          <a:xfrm>
            <a:off x="7688688" y="1610543"/>
            <a:ext cx="204333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$M</a:t>
            </a:r>
            <a:endParaRPr lang="en-US" sz="600" dirty="0"/>
          </a:p>
        </p:txBody>
      </p:sp>
      <p:sp>
        <p:nvSpPr>
          <p:cNvPr id="60" name="Text 45"/>
          <p:cNvSpPr txBox="1"/>
          <p:nvPr/>
        </p:nvSpPr>
        <p:spPr>
          <a:xfrm>
            <a:off x="7674112" y="1763588"/>
            <a:ext cx="240773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600" dirty="0"/>
          </a:p>
        </p:txBody>
      </p:sp>
      <p:sp>
        <p:nvSpPr>
          <p:cNvPr id="61" name="Text 46"/>
          <p:cNvSpPr txBox="1"/>
          <p:nvPr/>
        </p:nvSpPr>
        <p:spPr>
          <a:xfrm>
            <a:off x="7674112" y="1960360"/>
            <a:ext cx="255348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</a:t>
            </a:r>
            <a:endParaRPr lang="en-US" sz="600" dirty="0"/>
          </a:p>
        </p:txBody>
      </p:sp>
      <p:sp>
        <p:nvSpPr>
          <p:cNvPr id="62" name="Text 47"/>
          <p:cNvSpPr txBox="1"/>
          <p:nvPr/>
        </p:nvSpPr>
        <p:spPr>
          <a:xfrm>
            <a:off x="7717839" y="2164420"/>
            <a:ext cx="197046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</a:t>
            </a:r>
            <a:endParaRPr lang="en-US" sz="600" dirty="0"/>
          </a:p>
        </p:txBody>
      </p:sp>
      <p:sp>
        <p:nvSpPr>
          <p:cNvPr id="63" name="Text 48"/>
          <p:cNvSpPr txBox="1"/>
          <p:nvPr/>
        </p:nvSpPr>
        <p:spPr>
          <a:xfrm>
            <a:off x="7717839" y="2361192"/>
            <a:ext cx="197046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</a:t>
            </a:r>
            <a:endParaRPr lang="en-US" sz="600" dirty="0"/>
          </a:p>
        </p:txBody>
      </p:sp>
      <p:sp>
        <p:nvSpPr>
          <p:cNvPr id="64" name="Text 49"/>
          <p:cNvSpPr txBox="1"/>
          <p:nvPr/>
        </p:nvSpPr>
        <p:spPr>
          <a:xfrm>
            <a:off x="7717839" y="2557965"/>
            <a:ext cx="189758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</a:t>
            </a:r>
            <a:endParaRPr lang="en-US" sz="600" dirty="0"/>
          </a:p>
        </p:txBody>
      </p:sp>
      <p:sp>
        <p:nvSpPr>
          <p:cNvPr id="65" name="Text 50"/>
          <p:cNvSpPr txBox="1"/>
          <p:nvPr/>
        </p:nvSpPr>
        <p:spPr>
          <a:xfrm>
            <a:off x="7717839" y="2754737"/>
            <a:ext cx="204333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</a:t>
            </a:r>
            <a:endParaRPr lang="en-US" sz="600" dirty="0"/>
          </a:p>
        </p:txBody>
      </p:sp>
      <p:sp>
        <p:nvSpPr>
          <p:cNvPr id="66" name="Text 51"/>
          <p:cNvSpPr txBox="1"/>
          <p:nvPr/>
        </p:nvSpPr>
        <p:spPr>
          <a:xfrm>
            <a:off x="7776142" y="2951509"/>
            <a:ext cx="153318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600" dirty="0"/>
          </a:p>
        </p:txBody>
      </p:sp>
      <p:sp>
        <p:nvSpPr>
          <p:cNvPr id="67" name="Text 52"/>
          <p:cNvSpPr txBox="1"/>
          <p:nvPr/>
        </p:nvSpPr>
        <p:spPr>
          <a:xfrm>
            <a:off x="8125959" y="2076966"/>
            <a:ext cx="291788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80.2</a:t>
            </a:r>
            <a:endParaRPr lang="en-US" sz="600" dirty="0"/>
          </a:p>
        </p:txBody>
      </p:sp>
      <p:sp>
        <p:nvSpPr>
          <p:cNvPr id="68" name="Text 53"/>
          <p:cNvSpPr txBox="1"/>
          <p:nvPr/>
        </p:nvSpPr>
        <p:spPr>
          <a:xfrm>
            <a:off x="8745427" y="1887482"/>
            <a:ext cx="291788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18.7</a:t>
            </a:r>
            <a:endParaRPr lang="en-US" sz="600" dirty="0"/>
          </a:p>
        </p:txBody>
      </p:sp>
      <p:sp>
        <p:nvSpPr>
          <p:cNvPr id="69" name="Text 54"/>
          <p:cNvSpPr txBox="1"/>
          <p:nvPr/>
        </p:nvSpPr>
        <p:spPr>
          <a:xfrm>
            <a:off x="9379470" y="1763588"/>
            <a:ext cx="269924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12.1</a:t>
            </a:r>
            <a:endParaRPr lang="en-US" sz="600" dirty="0"/>
          </a:p>
        </p:txBody>
      </p:sp>
      <p:sp>
        <p:nvSpPr>
          <p:cNvPr id="70" name="Text 55"/>
          <p:cNvSpPr txBox="1"/>
          <p:nvPr/>
        </p:nvSpPr>
        <p:spPr>
          <a:xfrm>
            <a:off x="10020801" y="2033239"/>
            <a:ext cx="313651" cy="19704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(7.3)</a:t>
            </a:r>
            <a:endParaRPr lang="en-US" sz="600" dirty="0"/>
          </a:p>
        </p:txBody>
      </p:sp>
      <p:sp>
        <p:nvSpPr>
          <p:cNvPr id="71" name="Text 56"/>
          <p:cNvSpPr txBox="1"/>
          <p:nvPr/>
        </p:nvSpPr>
        <p:spPr>
          <a:xfrm>
            <a:off x="10705860" y="1778164"/>
            <a:ext cx="226197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3.6</a:t>
            </a:r>
            <a:endParaRPr lang="en-US" sz="600" dirty="0"/>
          </a:p>
        </p:txBody>
      </p:sp>
      <p:sp>
        <p:nvSpPr>
          <p:cNvPr id="72" name="Text 57"/>
          <p:cNvSpPr txBox="1"/>
          <p:nvPr/>
        </p:nvSpPr>
        <p:spPr>
          <a:xfrm>
            <a:off x="11274312" y="1792740"/>
            <a:ext cx="335515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107.3</a:t>
            </a:r>
            <a:endParaRPr lang="en-US" sz="600" dirty="0"/>
          </a:p>
        </p:txBody>
      </p:sp>
      <p:sp>
        <p:nvSpPr>
          <p:cNvPr id="73" name="Text 58"/>
          <p:cNvSpPr txBox="1"/>
          <p:nvPr/>
        </p:nvSpPr>
        <p:spPr>
          <a:xfrm>
            <a:off x="7972914" y="3068114"/>
            <a:ext cx="590590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Revenue</a:t>
            </a:r>
            <a:endParaRPr lang="en-US" sz="600" dirty="0"/>
          </a:p>
        </p:txBody>
      </p:sp>
      <p:sp>
        <p:nvSpPr>
          <p:cNvPr id="74" name="Text 59"/>
          <p:cNvSpPr txBox="1"/>
          <p:nvPr/>
        </p:nvSpPr>
        <p:spPr>
          <a:xfrm>
            <a:off x="8657972" y="3082690"/>
            <a:ext cx="481272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logo</a:t>
            </a:r>
            <a:endParaRPr lang="en-US" sz="600" dirty="0"/>
          </a:p>
        </p:txBody>
      </p:sp>
      <p:sp>
        <p:nvSpPr>
          <p:cNvPr id="75" name="Text 60"/>
          <p:cNvSpPr txBox="1"/>
          <p:nvPr/>
        </p:nvSpPr>
        <p:spPr>
          <a:xfrm>
            <a:off x="9306591" y="3082690"/>
            <a:ext cx="510423" cy="16789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Expansion</a:t>
            </a:r>
            <a:endParaRPr lang="en-US" sz="600" dirty="0"/>
          </a:p>
        </p:txBody>
      </p:sp>
      <p:sp>
        <p:nvSpPr>
          <p:cNvPr id="76" name="Text 61"/>
          <p:cNvSpPr txBox="1"/>
          <p:nvPr/>
        </p:nvSpPr>
        <p:spPr>
          <a:xfrm>
            <a:off x="9977074" y="3082690"/>
            <a:ext cx="335515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Churn</a:t>
            </a:r>
            <a:endParaRPr lang="en-US" sz="600" dirty="0"/>
          </a:p>
        </p:txBody>
      </p:sp>
      <p:sp>
        <p:nvSpPr>
          <p:cNvPr id="77" name="Text 62"/>
          <p:cNvSpPr txBox="1"/>
          <p:nvPr/>
        </p:nvSpPr>
        <p:spPr>
          <a:xfrm>
            <a:off x="10560103" y="3082690"/>
            <a:ext cx="481272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Price / FX</a:t>
            </a:r>
            <a:endParaRPr lang="en-US" sz="600" dirty="0"/>
          </a:p>
        </p:txBody>
      </p:sp>
      <p:sp>
        <p:nvSpPr>
          <p:cNvPr id="78" name="Text 63"/>
          <p:cNvSpPr txBox="1"/>
          <p:nvPr/>
        </p:nvSpPr>
        <p:spPr>
          <a:xfrm>
            <a:off x="11179570" y="3082690"/>
            <a:ext cx="590590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Revenue</a:t>
            </a:r>
            <a:endParaRPr lang="en-US" sz="600" dirty="0"/>
          </a:p>
        </p:txBody>
      </p:sp>
      <p:sp>
        <p:nvSpPr>
          <p:cNvPr id="79" name="Text 64"/>
          <p:cNvSpPr txBox="1"/>
          <p:nvPr/>
        </p:nvSpPr>
        <p:spPr>
          <a:xfrm>
            <a:off x="7688688" y="3352341"/>
            <a:ext cx="1421405" cy="29178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Channel Efficiency</a:t>
            </a:r>
            <a:endParaRPr lang="en-US" sz="1100" dirty="0"/>
          </a:p>
        </p:txBody>
      </p:sp>
      <p:sp>
        <p:nvSpPr>
          <p:cNvPr id="80" name="Text 65"/>
          <p:cNvSpPr txBox="1"/>
          <p:nvPr/>
        </p:nvSpPr>
        <p:spPr>
          <a:xfrm>
            <a:off x="7732415" y="3636567"/>
            <a:ext cx="845665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$K per $1M ARR</a:t>
            </a:r>
            <a:endParaRPr lang="en-US" sz="600" dirty="0"/>
          </a:p>
        </p:txBody>
      </p:sp>
      <p:sp>
        <p:nvSpPr>
          <p:cNvPr id="81" name="Text 66"/>
          <p:cNvSpPr txBox="1"/>
          <p:nvPr/>
        </p:nvSpPr>
        <p:spPr>
          <a:xfrm>
            <a:off x="7725127" y="3818764"/>
            <a:ext cx="204333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</a:t>
            </a:r>
            <a:endParaRPr lang="en-US" sz="600" dirty="0"/>
          </a:p>
        </p:txBody>
      </p:sp>
      <p:sp>
        <p:nvSpPr>
          <p:cNvPr id="82" name="Text 67"/>
          <p:cNvSpPr txBox="1"/>
          <p:nvPr/>
        </p:nvSpPr>
        <p:spPr>
          <a:xfrm>
            <a:off x="7725127" y="4008248"/>
            <a:ext cx="197046" cy="15331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</a:t>
            </a:r>
            <a:endParaRPr lang="en-US" sz="600" dirty="0"/>
          </a:p>
        </p:txBody>
      </p:sp>
      <p:sp>
        <p:nvSpPr>
          <p:cNvPr id="83" name="Text 68"/>
          <p:cNvSpPr txBox="1"/>
          <p:nvPr/>
        </p:nvSpPr>
        <p:spPr>
          <a:xfrm>
            <a:off x="7732415" y="3971809"/>
            <a:ext cx="189758" cy="7290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0 30 20 10</a:t>
            </a:r>
            <a:endParaRPr lang="en-US" sz="600" dirty="0"/>
          </a:p>
        </p:txBody>
      </p:sp>
      <p:sp>
        <p:nvSpPr>
          <p:cNvPr id="84" name="Text 69"/>
          <p:cNvSpPr txBox="1"/>
          <p:nvPr/>
        </p:nvSpPr>
        <p:spPr>
          <a:xfrm>
            <a:off x="7783430" y="4700594"/>
            <a:ext cx="153318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600" dirty="0"/>
          </a:p>
        </p:txBody>
      </p:sp>
      <p:sp>
        <p:nvSpPr>
          <p:cNvPr id="85" name="Text 70"/>
          <p:cNvSpPr txBox="1"/>
          <p:nvPr/>
        </p:nvSpPr>
        <p:spPr>
          <a:xfrm>
            <a:off x="8133247" y="3796900"/>
            <a:ext cx="299076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44.8</a:t>
            </a:r>
            <a:endParaRPr lang="en-US" sz="600" dirty="0"/>
          </a:p>
        </p:txBody>
      </p:sp>
      <p:sp>
        <p:nvSpPr>
          <p:cNvPr id="86" name="Text 71"/>
          <p:cNvSpPr txBox="1"/>
          <p:nvPr/>
        </p:nvSpPr>
        <p:spPr>
          <a:xfrm>
            <a:off x="8913047" y="3847915"/>
            <a:ext cx="299076" cy="18247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41.6</a:t>
            </a:r>
            <a:endParaRPr lang="en-US" sz="600" dirty="0"/>
          </a:p>
        </p:txBody>
      </p:sp>
      <p:sp>
        <p:nvSpPr>
          <p:cNvPr id="87" name="Text 72"/>
          <p:cNvSpPr txBox="1"/>
          <p:nvPr/>
        </p:nvSpPr>
        <p:spPr>
          <a:xfrm>
            <a:off x="9721999" y="3898930"/>
            <a:ext cx="306363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39.3</a:t>
            </a:r>
            <a:endParaRPr lang="en-US" sz="600" dirty="0"/>
          </a:p>
        </p:txBody>
      </p:sp>
      <p:sp>
        <p:nvSpPr>
          <p:cNvPr id="88" name="Text 73"/>
          <p:cNvSpPr txBox="1"/>
          <p:nvPr/>
        </p:nvSpPr>
        <p:spPr>
          <a:xfrm>
            <a:off x="10516375" y="3971809"/>
            <a:ext cx="291788" cy="17518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37.2</a:t>
            </a:r>
            <a:endParaRPr lang="en-US" sz="600" dirty="0"/>
          </a:p>
        </p:txBody>
      </p:sp>
      <p:sp>
        <p:nvSpPr>
          <p:cNvPr id="89" name="Text 74"/>
          <p:cNvSpPr txBox="1"/>
          <p:nvPr/>
        </p:nvSpPr>
        <p:spPr>
          <a:xfrm>
            <a:off x="11281600" y="4022824"/>
            <a:ext cx="299076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6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35.3</a:t>
            </a:r>
            <a:endParaRPr lang="en-US" sz="600" dirty="0"/>
          </a:p>
        </p:txBody>
      </p:sp>
      <p:sp>
        <p:nvSpPr>
          <p:cNvPr id="90" name="Text 75"/>
          <p:cNvSpPr txBox="1"/>
          <p:nvPr/>
        </p:nvSpPr>
        <p:spPr>
          <a:xfrm>
            <a:off x="8074944" y="4795336"/>
            <a:ext cx="481272" cy="18247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FY23</a:t>
            </a:r>
            <a:endParaRPr lang="en-US" sz="700" dirty="0"/>
          </a:p>
        </p:txBody>
      </p:sp>
      <p:sp>
        <p:nvSpPr>
          <p:cNvPr id="91" name="Text 76"/>
          <p:cNvSpPr txBox="1"/>
          <p:nvPr/>
        </p:nvSpPr>
        <p:spPr>
          <a:xfrm>
            <a:off x="8862032" y="4788048"/>
            <a:ext cx="473984" cy="1897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FY23</a:t>
            </a:r>
            <a:endParaRPr lang="en-US" sz="700" dirty="0"/>
          </a:p>
        </p:txBody>
      </p:sp>
      <p:sp>
        <p:nvSpPr>
          <p:cNvPr id="92" name="Text 77"/>
          <p:cNvSpPr txBox="1"/>
          <p:nvPr/>
        </p:nvSpPr>
        <p:spPr>
          <a:xfrm>
            <a:off x="9656409" y="4788048"/>
            <a:ext cx="495848" cy="1897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FY23</a:t>
            </a:r>
            <a:endParaRPr lang="en-US" sz="700" dirty="0"/>
          </a:p>
        </p:txBody>
      </p:sp>
      <p:sp>
        <p:nvSpPr>
          <p:cNvPr id="93" name="Text 78"/>
          <p:cNvSpPr txBox="1"/>
          <p:nvPr/>
        </p:nvSpPr>
        <p:spPr>
          <a:xfrm>
            <a:off x="10450785" y="4809912"/>
            <a:ext cx="503135" cy="16060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Q1 FY24</a:t>
            </a:r>
            <a:endParaRPr lang="en-US" sz="700" dirty="0"/>
          </a:p>
        </p:txBody>
      </p:sp>
      <p:sp>
        <p:nvSpPr>
          <p:cNvPr id="94" name="Text 79"/>
          <p:cNvSpPr txBox="1"/>
          <p:nvPr/>
        </p:nvSpPr>
        <p:spPr>
          <a:xfrm>
            <a:off x="11237873" y="4788048"/>
            <a:ext cx="481272" cy="1897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l" indent="0" marL="0">
              <a:buNone/>
            </a:pPr>
            <a:r>
              <a:rPr lang="en-US" sz="7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FY24</a:t>
            </a:r>
            <a:endParaRPr lang="en-US" sz="700" dirty="0"/>
          </a:p>
        </p:txBody>
      </p:sp>
      <p:sp>
        <p:nvSpPr>
          <p:cNvPr id="95" name="Text 80"/>
          <p:cNvSpPr txBox="1"/>
          <p:nvPr/>
        </p:nvSpPr>
        <p:spPr>
          <a:xfrm>
            <a:off x="4532909" y="6318498"/>
            <a:ext cx="3389126" cy="284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9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Risk: </a:t>
            </a:r>
            <a:pPr algn="ctr" indent="0" marL="0">
              <a:buNone/>
            </a:pPr>
            <a:r>
              <a:rPr lang="en-US" sz="10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mid-market collections cycle is lengthening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2026-07-06T05:14:39Z</dcterms:created>
  <dcterms:modified xsi:type="dcterms:W3CDTF">2026-07-06T05:14:39Z</dcterms:modified>
</cp:coreProperties>
</file>