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image" Target="../media/image-1-11.png"/><Relationship Id="rId12" Type="http://schemas.openxmlformats.org/officeDocument/2006/relationships/image" Target="../media/image-1-12.png"/><Relationship Id="rId13" Type="http://schemas.openxmlformats.org/officeDocument/2006/relationships/image" Target="../media/image-1-13.png"/><Relationship Id="rId14" Type="http://schemas.openxmlformats.org/officeDocument/2006/relationships/image" Target="../media/image-1-14.png"/><Relationship Id="rId15" Type="http://schemas.openxmlformats.org/officeDocument/2006/relationships/image" Target="../media/image-1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56026" y="1001268"/>
            <a:ext cx="2767515" cy="1001268"/>
          </a:xfrm>
          <a:prstGeom prst="roundRect">
            <a:avLst>
              <a:gd name="adj" fmla="val 9132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3291758" y="1001268"/>
            <a:ext cx="2767515" cy="1001268"/>
          </a:xfrm>
          <a:prstGeom prst="roundRect">
            <a:avLst>
              <a:gd name="adj" fmla="val 9132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144614" y="1001268"/>
            <a:ext cx="2767515" cy="1001268"/>
          </a:xfrm>
          <a:prstGeom prst="roundRect">
            <a:avLst>
              <a:gd name="adj" fmla="val 9132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985279" y="1001268"/>
            <a:ext cx="2767515" cy="1001268"/>
          </a:xfrm>
          <a:prstGeom prst="roundRect">
            <a:avLst>
              <a:gd name="adj" fmla="val 9132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56026" y="2125980"/>
            <a:ext cx="3572167" cy="3387852"/>
          </a:xfrm>
          <a:prstGeom prst="roundRect">
            <a:avLst>
              <a:gd name="adj" fmla="val 1350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913534" y="2125980"/>
            <a:ext cx="4108601" cy="3387852"/>
          </a:xfrm>
          <a:prstGeom prst="roundRect">
            <a:avLst>
              <a:gd name="adj" fmla="val 1350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425585" y="2606040"/>
            <a:ext cx="268217" cy="253746"/>
          </a:xfrm>
          <a:prstGeom prst="ellipse">
            <a:avLst/>
          </a:prstGeom>
          <a:solidFill>
            <a:srgbClr val="0056D2"/>
          </a:solidFill>
          <a:ln w="12700">
            <a:solidFill>
              <a:srgbClr val="0056D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803247" y="2606040"/>
            <a:ext cx="268217" cy="253746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986684" y="4978908"/>
            <a:ext cx="1194786" cy="274320"/>
          </a:xfrm>
          <a:prstGeom prst="roundRect">
            <a:avLst>
              <a:gd name="adj" fmla="val 66667"/>
            </a:avLst>
          </a:prstGeom>
          <a:solidFill>
            <a:srgbClr val="0056D2"/>
          </a:solidFill>
          <a:ln/>
        </p:spPr>
      </p:sp>
      <p:sp>
        <p:nvSpPr>
          <p:cNvPr id="11" name="Shape 9"/>
          <p:cNvSpPr/>
          <p:nvPr/>
        </p:nvSpPr>
        <p:spPr>
          <a:xfrm>
            <a:off x="5352154" y="4978908"/>
            <a:ext cx="1194786" cy="274320"/>
          </a:xfrm>
          <a:prstGeom prst="roundRect">
            <a:avLst>
              <a:gd name="adj" fmla="val 66667"/>
            </a:avLst>
          </a:prstGeom>
          <a:solidFill>
            <a:srgbClr val="2E7D32"/>
          </a:solidFill>
          <a:ln/>
        </p:spPr>
      </p:sp>
      <p:sp>
        <p:nvSpPr>
          <p:cNvPr id="12" name="Shape 10"/>
          <p:cNvSpPr/>
          <p:nvPr/>
        </p:nvSpPr>
        <p:spPr>
          <a:xfrm>
            <a:off x="6717624" y="4978908"/>
            <a:ext cx="1194786" cy="274320"/>
          </a:xfrm>
          <a:prstGeom prst="roundRect">
            <a:avLst>
              <a:gd name="adj" fmla="val 66667"/>
            </a:avLst>
          </a:prstGeom>
          <a:solidFill>
            <a:srgbClr val="0056D2"/>
          </a:solidFill>
          <a:ln/>
        </p:spPr>
      </p:sp>
      <p:sp>
        <p:nvSpPr>
          <p:cNvPr id="13" name="Shape 11"/>
          <p:cNvSpPr/>
          <p:nvPr/>
        </p:nvSpPr>
        <p:spPr>
          <a:xfrm>
            <a:off x="8168436" y="2125980"/>
            <a:ext cx="3742850" cy="3387852"/>
          </a:xfrm>
          <a:prstGeom prst="roundRect">
            <a:avLst>
              <a:gd name="adj" fmla="val 1350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668295" y="2571750"/>
            <a:ext cx="1414237" cy="1165860"/>
          </a:xfrm>
          <a:prstGeom prst="roundRect">
            <a:avLst>
              <a:gd name="adj" fmla="val 7843"/>
            </a:avLst>
          </a:prstGeom>
          <a:solidFill>
            <a:srgbClr val="F2FAF2"/>
          </a:solidFill>
          <a:ln/>
        </p:spPr>
      </p:sp>
      <p:sp>
        <p:nvSpPr>
          <p:cNvPr id="15" name="Shape 13"/>
          <p:cNvSpPr/>
          <p:nvPr/>
        </p:nvSpPr>
        <p:spPr>
          <a:xfrm>
            <a:off x="10192257" y="2571750"/>
            <a:ext cx="1426428" cy="1165860"/>
          </a:xfrm>
          <a:prstGeom prst="roundRect">
            <a:avLst>
              <a:gd name="adj" fmla="val 7843"/>
            </a:avLst>
          </a:prstGeom>
          <a:solidFill>
            <a:srgbClr val="F2F6FB"/>
          </a:solidFill>
          <a:ln/>
        </p:spPr>
      </p:sp>
      <p:sp>
        <p:nvSpPr>
          <p:cNvPr id="16" name="Shape 14"/>
          <p:cNvSpPr/>
          <p:nvPr/>
        </p:nvSpPr>
        <p:spPr>
          <a:xfrm>
            <a:off x="8668295" y="3847338"/>
            <a:ext cx="1414237" cy="1131570"/>
          </a:xfrm>
          <a:prstGeom prst="roundRect">
            <a:avLst>
              <a:gd name="adj" fmla="val 8081"/>
            </a:avLst>
          </a:prstGeom>
          <a:solidFill>
            <a:srgbClr val="FFF9F2"/>
          </a:solidFill>
          <a:ln/>
        </p:spPr>
      </p:sp>
      <p:sp>
        <p:nvSpPr>
          <p:cNvPr id="17" name="Shape 15"/>
          <p:cNvSpPr/>
          <p:nvPr/>
        </p:nvSpPr>
        <p:spPr>
          <a:xfrm>
            <a:off x="10192257" y="3847338"/>
            <a:ext cx="1426428" cy="1131570"/>
          </a:xfrm>
          <a:prstGeom prst="roundRect">
            <a:avLst>
              <a:gd name="adj" fmla="val 8081"/>
            </a:avLst>
          </a:prstGeom>
          <a:solidFill>
            <a:srgbClr val="F7F7F7"/>
          </a:solidFill>
          <a:ln/>
        </p:spPr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518" y="1145286"/>
            <a:ext cx="694927" cy="651510"/>
          </a:xfrm>
          <a:prstGeom prst="rect">
            <a:avLst/>
          </a:prstGeom>
        </p:spPr>
      </p:pic>
      <p:pic>
        <p:nvPicPr>
          <p:cNvPr id="1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291" y="1145286"/>
            <a:ext cx="670543" cy="651510"/>
          </a:xfrm>
          <a:prstGeom prst="rect">
            <a:avLst/>
          </a:prstGeom>
        </p:spPr>
      </p:pic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4340" y="1145286"/>
            <a:ext cx="694927" cy="651510"/>
          </a:xfrm>
          <a:prstGeom prst="rect">
            <a:avLst/>
          </a:prstGeom>
        </p:spPr>
      </p:pic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7196" y="1145286"/>
            <a:ext cx="694927" cy="651510"/>
          </a:xfrm>
          <a:prstGeom prst="rect">
            <a:avLst/>
          </a:prstGeom>
        </p:spPr>
      </p:pic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367" y="2832354"/>
            <a:ext cx="3364908" cy="2427732"/>
          </a:xfrm>
          <a:prstGeom prst="rect">
            <a:avLst/>
          </a:prstGeom>
        </p:spPr>
      </p:pic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1751" y="2969514"/>
            <a:ext cx="768077" cy="699516"/>
          </a:xfrm>
          <a:prstGeom prst="rect">
            <a:avLst/>
          </a:prstGeom>
        </p:spPr>
      </p:pic>
      <p:pic>
        <p:nvPicPr>
          <p:cNvPr id="2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59413" y="2969514"/>
            <a:ext cx="768077" cy="699516"/>
          </a:xfrm>
          <a:prstGeom prst="rect">
            <a:avLst/>
          </a:prstGeom>
        </p:spPr>
      </p:pic>
      <p:pic>
        <p:nvPicPr>
          <p:cNvPr id="25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37074" y="2969514"/>
            <a:ext cx="755885" cy="699516"/>
          </a:xfrm>
          <a:prstGeom prst="rect">
            <a:avLst/>
          </a:prstGeom>
        </p:spPr>
      </p:pic>
      <p:pic>
        <p:nvPicPr>
          <p:cNvPr id="2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68155" y="2660904"/>
            <a:ext cx="402326" cy="370332"/>
          </a:xfrm>
          <a:prstGeom prst="rect">
            <a:avLst/>
          </a:prstGeom>
        </p:spPr>
      </p:pic>
      <p:pic>
        <p:nvPicPr>
          <p:cNvPr id="27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04308" y="2660904"/>
            <a:ext cx="390134" cy="370332"/>
          </a:xfrm>
          <a:prstGeom prst="rect">
            <a:avLst/>
          </a:prstGeom>
        </p:spPr>
      </p:pic>
      <p:pic>
        <p:nvPicPr>
          <p:cNvPr id="28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168155" y="3950208"/>
            <a:ext cx="402326" cy="363474"/>
          </a:xfrm>
          <a:prstGeom prst="rect">
            <a:avLst/>
          </a:prstGeom>
        </p:spPr>
      </p:pic>
      <p:pic>
        <p:nvPicPr>
          <p:cNvPr id="29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704308" y="3950208"/>
            <a:ext cx="390134" cy="363474"/>
          </a:xfrm>
          <a:prstGeom prst="rect">
            <a:avLst/>
          </a:prstGeom>
        </p:spPr>
      </p:pic>
      <p:pic>
        <p:nvPicPr>
          <p:cNvPr id="30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3010" y="5774436"/>
            <a:ext cx="670543" cy="637794"/>
          </a:xfrm>
          <a:prstGeom prst="rect">
            <a:avLst/>
          </a:prstGeom>
        </p:spPr>
      </p:pic>
      <p:pic>
        <p:nvPicPr>
          <p:cNvPr id="31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49969" y="5774436"/>
            <a:ext cx="658352" cy="637794"/>
          </a:xfrm>
          <a:prstGeom prst="rect">
            <a:avLst/>
          </a:prstGeom>
        </p:spPr>
      </p:pic>
      <p:pic>
        <p:nvPicPr>
          <p:cNvPr id="32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241586" y="5774436"/>
            <a:ext cx="682735" cy="637794"/>
          </a:xfrm>
          <a:prstGeom prst="rect">
            <a:avLst/>
          </a:prstGeom>
        </p:spPr>
      </p:pic>
      <p:sp>
        <p:nvSpPr>
          <p:cNvPr id="33" name="Text 16"/>
          <p:cNvSpPr/>
          <p:nvPr/>
        </p:nvSpPr>
        <p:spPr>
          <a:xfrm>
            <a:off x="256026" y="288036"/>
            <a:ext cx="7362565" cy="422453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Enterprise Market Expansion Plan</a:t>
            </a:r>
            <a:endParaRPr lang="en-US" sz="2200" dirty="0"/>
          </a:p>
        </p:txBody>
      </p:sp>
      <p:sp>
        <p:nvSpPr>
          <p:cNvPr id="34" name="Text 17"/>
          <p:cNvSpPr/>
          <p:nvPr/>
        </p:nvSpPr>
        <p:spPr>
          <a:xfrm>
            <a:off x="256026" y="699516"/>
            <a:ext cx="4921787" cy="181051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Segment focus • Revenue acceleration • Customer success</a:t>
            </a:r>
            <a:endParaRPr lang="en-US" sz="900" dirty="0"/>
          </a:p>
        </p:txBody>
      </p:sp>
      <p:sp>
        <p:nvSpPr>
          <p:cNvPr id="35" name="Text 18"/>
          <p:cNvSpPr/>
          <p:nvPr/>
        </p:nvSpPr>
        <p:spPr>
          <a:xfrm>
            <a:off x="365751" y="2263140"/>
            <a:ext cx="1636125" cy="1885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Priority Segments</a:t>
            </a:r>
            <a:endParaRPr lang="en-US" sz="1000" dirty="0"/>
          </a:p>
        </p:txBody>
      </p:sp>
      <p:sp>
        <p:nvSpPr>
          <p:cNvPr id="36" name="Text 19"/>
          <p:cNvSpPr/>
          <p:nvPr/>
        </p:nvSpPr>
        <p:spPr>
          <a:xfrm>
            <a:off x="365751" y="2503170"/>
            <a:ext cx="2360312" cy="14333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Revenue Opportunity (by segment)</a:t>
            </a:r>
            <a:endParaRPr lang="en-US" sz="800" dirty="0"/>
          </a:p>
        </p:txBody>
      </p:sp>
      <p:sp>
        <p:nvSpPr>
          <p:cNvPr id="37" name="Text 20"/>
          <p:cNvSpPr/>
          <p:nvPr/>
        </p:nvSpPr>
        <p:spPr>
          <a:xfrm>
            <a:off x="4120793" y="2263140"/>
            <a:ext cx="1850699" cy="1885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Execution Roadmap</a:t>
            </a:r>
            <a:endParaRPr lang="en-US" sz="1000" dirty="0"/>
          </a:p>
        </p:txBody>
      </p:sp>
      <p:sp>
        <p:nvSpPr>
          <p:cNvPr id="38" name="Text 21"/>
          <p:cNvSpPr/>
          <p:nvPr/>
        </p:nvSpPr>
        <p:spPr>
          <a:xfrm>
            <a:off x="4425585" y="2626614"/>
            <a:ext cx="295039" cy="2414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800" dirty="0"/>
          </a:p>
        </p:txBody>
      </p:sp>
      <p:sp>
        <p:nvSpPr>
          <p:cNvPr id="39" name="Text 22"/>
          <p:cNvSpPr/>
          <p:nvPr/>
        </p:nvSpPr>
        <p:spPr>
          <a:xfrm>
            <a:off x="5803247" y="2626614"/>
            <a:ext cx="295039" cy="2414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40" name="Text 23"/>
          <p:cNvSpPr/>
          <p:nvPr/>
        </p:nvSpPr>
        <p:spPr>
          <a:xfrm>
            <a:off x="7180908" y="2626614"/>
            <a:ext cx="308450" cy="2414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1" name="Text 24"/>
          <p:cNvSpPr/>
          <p:nvPr/>
        </p:nvSpPr>
        <p:spPr>
          <a:xfrm>
            <a:off x="4254902" y="3751326"/>
            <a:ext cx="724187" cy="16596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5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ICP</a:t>
            </a:r>
            <a:endParaRPr lang="en-US" sz="900" dirty="0"/>
          </a:p>
        </p:txBody>
      </p:sp>
      <p:sp>
        <p:nvSpPr>
          <p:cNvPr id="42" name="Text 25"/>
          <p:cNvSpPr/>
          <p:nvPr/>
        </p:nvSpPr>
        <p:spPr>
          <a:xfrm>
            <a:off x="4023259" y="4005072"/>
            <a:ext cx="1097253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Define ideal customer profile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Prioritize high-potential segments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Build tailored value propositions</a:t>
            </a:r>
            <a:endParaRPr lang="en-US" sz="700" dirty="0"/>
          </a:p>
        </p:txBody>
      </p:sp>
      <p:sp>
        <p:nvSpPr>
          <p:cNvPr id="43" name="Text 26"/>
          <p:cNvSpPr/>
          <p:nvPr/>
        </p:nvSpPr>
        <p:spPr>
          <a:xfrm>
            <a:off x="5461879" y="3751326"/>
            <a:ext cx="1059458" cy="16596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Channels</a:t>
            </a:r>
            <a:endParaRPr lang="en-US" sz="900" dirty="0"/>
          </a:p>
        </p:txBody>
      </p:sp>
      <p:sp>
        <p:nvSpPr>
          <p:cNvPr id="44" name="Text 27"/>
          <p:cNvSpPr/>
          <p:nvPr/>
        </p:nvSpPr>
        <p:spPr>
          <a:xfrm>
            <a:off x="5376537" y="4005072"/>
            <a:ext cx="1121636" cy="62407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Expand partner network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Activate digital + ABM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Improve channel productivity</a:t>
            </a:r>
            <a:endParaRPr lang="en-US" sz="700" dirty="0"/>
          </a:p>
        </p:txBody>
      </p:sp>
      <p:sp>
        <p:nvSpPr>
          <p:cNvPr id="45" name="Text 28"/>
          <p:cNvSpPr/>
          <p:nvPr/>
        </p:nvSpPr>
        <p:spPr>
          <a:xfrm>
            <a:off x="6766391" y="3751326"/>
            <a:ext cx="1220389" cy="16596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5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 Accounts</a:t>
            </a:r>
            <a:endParaRPr lang="en-US" sz="900" dirty="0"/>
          </a:p>
        </p:txBody>
      </p:sp>
      <p:sp>
        <p:nvSpPr>
          <p:cNvPr id="46" name="Text 29"/>
          <p:cNvSpPr/>
          <p:nvPr/>
        </p:nvSpPr>
        <p:spPr>
          <a:xfrm>
            <a:off x="6742007" y="4005072"/>
            <a:ext cx="1133828" cy="62407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Land &amp; expand strategy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Cross-sell &amp; upsell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Increase account penetration</a:t>
            </a:r>
            <a:endParaRPr lang="en-US" sz="700" dirty="0"/>
          </a:p>
        </p:txBody>
      </p:sp>
      <p:sp>
        <p:nvSpPr>
          <p:cNvPr id="47" name="Text 30"/>
          <p:cNvSpPr/>
          <p:nvPr/>
        </p:nvSpPr>
        <p:spPr>
          <a:xfrm>
            <a:off x="3986684" y="5040630"/>
            <a:ext cx="1314265" cy="15842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Q1-Q2</a:t>
            </a:r>
            <a:endParaRPr lang="en-US" sz="800" dirty="0"/>
          </a:p>
        </p:txBody>
      </p:sp>
      <p:sp>
        <p:nvSpPr>
          <p:cNvPr id="48" name="Text 31"/>
          <p:cNvSpPr/>
          <p:nvPr/>
        </p:nvSpPr>
        <p:spPr>
          <a:xfrm>
            <a:off x="5352154" y="5040630"/>
            <a:ext cx="1314265" cy="15842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Q2-Q3</a:t>
            </a:r>
            <a:endParaRPr lang="en-US" sz="800" dirty="0"/>
          </a:p>
        </p:txBody>
      </p:sp>
      <p:sp>
        <p:nvSpPr>
          <p:cNvPr id="49" name="Text 32"/>
          <p:cNvSpPr/>
          <p:nvPr/>
        </p:nvSpPr>
        <p:spPr>
          <a:xfrm>
            <a:off x="6717624" y="5040630"/>
            <a:ext cx="1314265" cy="15842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Q2-Q4</a:t>
            </a:r>
            <a:endParaRPr lang="en-US" sz="800" dirty="0"/>
          </a:p>
        </p:txBody>
      </p:sp>
      <p:sp>
        <p:nvSpPr>
          <p:cNvPr id="50" name="Text 33"/>
          <p:cNvSpPr/>
          <p:nvPr/>
        </p:nvSpPr>
        <p:spPr>
          <a:xfrm>
            <a:off x="8290353" y="2263140"/>
            <a:ext cx="1743412" cy="1885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Opportunity Matrix</a:t>
            </a:r>
            <a:endParaRPr lang="en-US" sz="1000" dirty="0"/>
          </a:p>
        </p:txBody>
      </p:sp>
      <p:sp>
        <p:nvSpPr>
          <p:cNvPr id="51" name="Text 34"/>
          <p:cNvSpPr/>
          <p:nvPr/>
        </p:nvSpPr>
        <p:spPr>
          <a:xfrm rot="-5400000">
            <a:off x="7284538" y="3782187"/>
            <a:ext cx="2060396" cy="8229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Attractiveness</a:t>
            </a:r>
            <a:endParaRPr lang="en-US" sz="700" dirty="0"/>
          </a:p>
        </p:txBody>
      </p:sp>
      <p:sp>
        <p:nvSpPr>
          <p:cNvPr id="52" name="Text 35"/>
          <p:cNvSpPr/>
          <p:nvPr/>
        </p:nvSpPr>
        <p:spPr>
          <a:xfrm>
            <a:off x="8302544" y="2674620"/>
            <a:ext cx="281628" cy="16596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600" dirty="0"/>
          </a:p>
        </p:txBody>
      </p:sp>
      <p:sp>
        <p:nvSpPr>
          <p:cNvPr id="53" name="Text 36"/>
          <p:cNvSpPr/>
          <p:nvPr/>
        </p:nvSpPr>
        <p:spPr>
          <a:xfrm>
            <a:off x="8326928" y="4786884"/>
            <a:ext cx="254806" cy="12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600" dirty="0"/>
          </a:p>
        </p:txBody>
      </p:sp>
      <p:sp>
        <p:nvSpPr>
          <p:cNvPr id="54" name="Text 37"/>
          <p:cNvSpPr/>
          <p:nvPr/>
        </p:nvSpPr>
        <p:spPr>
          <a:xfrm>
            <a:off x="11411427" y="5109210"/>
            <a:ext cx="281628" cy="15842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600" dirty="0"/>
          </a:p>
        </p:txBody>
      </p:sp>
      <p:sp>
        <p:nvSpPr>
          <p:cNvPr id="55" name="Text 38"/>
          <p:cNvSpPr/>
          <p:nvPr/>
        </p:nvSpPr>
        <p:spPr>
          <a:xfrm>
            <a:off x="9277880" y="5164074"/>
            <a:ext cx="1569071" cy="150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Competitive Strength</a:t>
            </a:r>
            <a:endParaRPr lang="en-US" sz="700" dirty="0"/>
          </a:p>
        </p:txBody>
      </p:sp>
      <p:sp>
        <p:nvSpPr>
          <p:cNvPr id="56" name="Text 39"/>
          <p:cNvSpPr/>
          <p:nvPr/>
        </p:nvSpPr>
        <p:spPr>
          <a:xfrm>
            <a:off x="1450812" y="5849874"/>
            <a:ext cx="885117" cy="17350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5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Sharper ICP</a:t>
            </a:r>
            <a:endParaRPr lang="en-US" sz="900" dirty="0"/>
          </a:p>
        </p:txBody>
      </p:sp>
      <p:sp>
        <p:nvSpPr>
          <p:cNvPr id="57" name="Text 40"/>
          <p:cNvSpPr/>
          <p:nvPr/>
        </p:nvSpPr>
        <p:spPr>
          <a:xfrm>
            <a:off x="1450812" y="6069330"/>
            <a:ext cx="2109163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resources on high-fit segments to increase win rate and deal quality.</a:t>
            </a:r>
            <a:endParaRPr lang="en-US" sz="800" dirty="0"/>
          </a:p>
        </p:txBody>
      </p:sp>
      <p:sp>
        <p:nvSpPr>
          <p:cNvPr id="58" name="Text 41"/>
          <p:cNvSpPr/>
          <p:nvPr/>
        </p:nvSpPr>
        <p:spPr>
          <a:xfrm>
            <a:off x="5327771" y="5849874"/>
            <a:ext cx="1421552" cy="17350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Channel ROI</a:t>
            </a:r>
            <a:endParaRPr lang="en-US" sz="900" dirty="0"/>
          </a:p>
        </p:txBody>
      </p:sp>
      <p:sp>
        <p:nvSpPr>
          <p:cNvPr id="59" name="Text 42"/>
          <p:cNvSpPr/>
          <p:nvPr/>
        </p:nvSpPr>
        <p:spPr>
          <a:xfrm>
            <a:off x="5327771" y="6069330"/>
            <a:ext cx="1975055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partner and digital channels to accelerate pipeline and revenue.</a:t>
            </a:r>
            <a:endParaRPr lang="en-US" sz="800" dirty="0"/>
          </a:p>
        </p:txBody>
      </p:sp>
      <p:sp>
        <p:nvSpPr>
          <p:cNvPr id="60" name="Text 43"/>
          <p:cNvSpPr/>
          <p:nvPr/>
        </p:nvSpPr>
        <p:spPr>
          <a:xfrm>
            <a:off x="9131580" y="5849874"/>
            <a:ext cx="1636125" cy="17350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05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Retention-Led Growth</a:t>
            </a:r>
            <a:endParaRPr lang="en-US" sz="900" dirty="0"/>
          </a:p>
        </p:txBody>
      </p:sp>
      <p:sp>
        <p:nvSpPr>
          <p:cNvPr id="61" name="Text 44"/>
          <p:cNvSpPr/>
          <p:nvPr/>
        </p:nvSpPr>
        <p:spPr>
          <a:xfrm>
            <a:off x="9131580" y="6069330"/>
            <a:ext cx="1962863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 relationships to drive NRR and sustainable growth.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2026-05-09T15:28:46Z</dcterms:created>
  <dcterms:modified xsi:type="dcterms:W3CDTF">2026-05-09T15:28:46Z</dcterms:modified>
</cp:coreProperties>
</file>