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85294" cy="6858000"/>
  <p:notesSz cx="6858000" cy="12185294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image" Target="../media/image-1-8.png"/><Relationship Id="rId9" Type="http://schemas.openxmlformats.org/officeDocument/2006/relationships/image" Target="../media/image-1-9.png"/><Relationship Id="rId10" Type="http://schemas.openxmlformats.org/officeDocument/2006/relationships/image" Target="../media/image-1-10.png"/><Relationship Id="rId11" Type="http://schemas.openxmlformats.org/officeDocument/2006/relationships/image" Target="../media/image-1-11.png"/><Relationship Id="rId12" Type="http://schemas.openxmlformats.org/officeDocument/2006/relationships/image" Target="../media/image-1-12.png"/><Relationship Id="rId13" Type="http://schemas.openxmlformats.org/officeDocument/2006/relationships/image" Target="../media/image-1-13.png"/><Relationship Id="rId14" Type="http://schemas.openxmlformats.org/officeDocument/2006/relationships/image" Target="../media/image-1-14.png"/><Relationship Id="rId15" Type="http://schemas.openxmlformats.org/officeDocument/2006/relationships/image" Target="../media/image-1-15.png"/><Relationship Id="rId16" Type="http://schemas.openxmlformats.org/officeDocument/2006/relationships/image" Target="../media/image-1-16.png"/><Relationship Id="rId17" Type="http://schemas.openxmlformats.org/officeDocument/2006/relationships/image" Target="../media/image-1-17.png"/><Relationship Id="rId18" Type="http://schemas.openxmlformats.org/officeDocument/2006/relationships/image" Target="../media/image-1-18.png"/><Relationship Id="rId19" Type="http://schemas.openxmlformats.org/officeDocument/2006/relationships/image" Target="../media/image-1-19.png"/><Relationship Id="rId20" Type="http://schemas.openxmlformats.org/officeDocument/2006/relationships/image" Target="../media/image-1-20.png"/><Relationship Id="rId21" Type="http://schemas.openxmlformats.org/officeDocument/2006/relationships/image" Target="../media/image-1-21.png"/><Relationship Id="rId22" Type="http://schemas.openxmlformats.org/officeDocument/2006/relationships/image" Target="../media/image-1-22.png"/><Relationship Id="rId23" Type="http://schemas.openxmlformats.org/officeDocument/2006/relationships/image" Target="../media/image-1-23.png"/><Relationship Id="rId24" Type="http://schemas.openxmlformats.org/officeDocument/2006/relationships/image" Target="../media/image-1-24.png"/><Relationship Id="rId25" Type="http://schemas.openxmlformats.org/officeDocument/2006/relationships/image" Target="../media/image-1-25.png"/><Relationship Id="rId26" Type="http://schemas.openxmlformats.org/officeDocument/2006/relationships/slideLayout" Target="../slideLayouts/slideLayout1.xml"/><Relationship Id="rId27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B1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8088" y="5123426"/>
            <a:ext cx="1494010" cy="881831"/>
          </a:xfrm>
          <a:prstGeom prst="rect">
            <a:avLst/>
          </a:prstGeom>
        </p:spPr>
      </p:pic>
      <p:pic>
        <p:nvPicPr>
          <p:cNvPr id="3" name="Image 1" descr="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8505" y="5305623"/>
            <a:ext cx="1020300" cy="757937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998436" y="2434208"/>
            <a:ext cx="1792812" cy="459135"/>
          </a:xfrm>
          <a:prstGeom prst="roundRect">
            <a:avLst>
              <a:gd name="adj" fmla="val 6000"/>
            </a:avLst>
          </a:prstGeom>
          <a:solidFill>
            <a:srgbClr val="1E293B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5" name="Shape 1"/>
          <p:cNvSpPr/>
          <p:nvPr/>
        </p:nvSpPr>
        <p:spPr>
          <a:xfrm>
            <a:off x="590316" y="4329050"/>
            <a:ext cx="3396141" cy="1967721"/>
          </a:xfrm>
          <a:prstGeom prst="rect">
            <a:avLst/>
          </a:prstGeom>
          <a:noFill/>
          <a:ln w="12700">
            <a:solidFill>
              <a:srgbClr val="1E3A8A"/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6333146" y="2434208"/>
            <a:ext cx="1800100" cy="451847"/>
          </a:xfrm>
          <a:prstGeom prst="roundRect">
            <a:avLst>
              <a:gd name="adj" fmla="val 6000"/>
            </a:avLst>
          </a:prstGeom>
          <a:solidFill>
            <a:srgbClr val="1E293B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7732415" y="4329050"/>
            <a:ext cx="3811548" cy="1967721"/>
          </a:xfrm>
          <a:prstGeom prst="rect">
            <a:avLst/>
          </a:prstGeom>
          <a:noFill/>
          <a:ln w="12700">
            <a:solidFill>
              <a:srgbClr val="1E3A8A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998436" y="2900630"/>
            <a:ext cx="1792812" cy="451847"/>
          </a:xfrm>
          <a:prstGeom prst="roundRect">
            <a:avLst>
              <a:gd name="adj" fmla="val 6000"/>
            </a:avLst>
          </a:prstGeom>
          <a:solidFill>
            <a:srgbClr val="1E293B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3782397" y="2441496"/>
            <a:ext cx="1654343" cy="444559"/>
          </a:xfrm>
          <a:prstGeom prst="roundRect">
            <a:avLst>
              <a:gd name="adj" fmla="val 6000"/>
            </a:avLst>
          </a:prstGeom>
          <a:solidFill>
            <a:srgbClr val="1E293B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6333146" y="2900630"/>
            <a:ext cx="1800100" cy="444559"/>
          </a:xfrm>
          <a:prstGeom prst="roundRect">
            <a:avLst>
              <a:gd name="adj" fmla="val 6000"/>
            </a:avLst>
          </a:prstGeom>
          <a:solidFill>
            <a:srgbClr val="1E293B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998436" y="3367053"/>
            <a:ext cx="1792812" cy="437271"/>
          </a:xfrm>
          <a:prstGeom prst="roundRect">
            <a:avLst>
              <a:gd name="adj" fmla="val 6000"/>
            </a:avLst>
          </a:prstGeom>
          <a:solidFill>
            <a:srgbClr val="1E293B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3782397" y="2900630"/>
            <a:ext cx="1654343" cy="444559"/>
          </a:xfrm>
          <a:prstGeom prst="roundRect">
            <a:avLst>
              <a:gd name="adj" fmla="val 6000"/>
            </a:avLst>
          </a:prstGeom>
          <a:solidFill>
            <a:srgbClr val="1E293B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6333146" y="3367053"/>
            <a:ext cx="1800100" cy="437271"/>
          </a:xfrm>
          <a:prstGeom prst="roundRect">
            <a:avLst>
              <a:gd name="adj" fmla="val 6000"/>
            </a:avLst>
          </a:prstGeom>
          <a:solidFill>
            <a:srgbClr val="1E293B"/>
          </a:solidFill>
          <a:ln w="12700">
            <a:solidFill>
              <a:srgbClr val="3B82F6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3782397" y="3367053"/>
            <a:ext cx="1654343" cy="437271"/>
          </a:xfrm>
          <a:prstGeom prst="roundRect">
            <a:avLst>
              <a:gd name="adj" fmla="val 6000"/>
            </a:avLst>
          </a:prstGeom>
          <a:solidFill>
            <a:srgbClr val="1E293B"/>
          </a:solidFill>
          <a:ln w="12700">
            <a:solidFill>
              <a:srgbClr val="3B82F6"/>
            </a:solidFill>
            <a:prstDash val="solid"/>
          </a:ln>
        </p:spPr>
      </p:sp>
      <p:pic>
        <p:nvPicPr>
          <p:cNvPr id="15" name="Image 2" descr="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8254" y="2886055"/>
            <a:ext cx="451847" cy="349817"/>
          </a:xfrm>
          <a:prstGeom prst="rect">
            <a:avLst/>
          </a:prstGeom>
        </p:spPr>
      </p:pic>
      <p:pic>
        <p:nvPicPr>
          <p:cNvPr id="16" name="Image 3" descr="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7172" y="2886055"/>
            <a:ext cx="451847" cy="349817"/>
          </a:xfrm>
          <a:prstGeom prst="rect">
            <a:avLst/>
          </a:prstGeom>
        </p:spPr>
      </p:pic>
      <p:graphicFrame>
        <p:nvGraphicFramePr>
          <p:cNvPr id="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50649" y="4933942"/>
          <a:ext cx="3082763" cy="1209784"/>
        </p:xfrm>
        <a:graphic>
          <a:graphicData uri="http://schemas.openxmlformats.org/drawingml/2006/table">
            <a:tbl>
              <a:tblPr/>
              <a:tblGrid>
                <a:gridCol w="2157205"/>
                <a:gridCol w="925558"/>
              </a:tblGrid>
              <a:tr h="32066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600" dirty="0">
                          <a:solidFill>
                            <a:srgbClr val="B0B8C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Issue</a:t>
                      </a:r>
                      <a:endParaRPr lang="en-US" sz="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1513998" marR="12700" marT="12700" marB="12700" anchor="ctr">
                    <a:lnL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B0B8C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Impact</a:t>
                      </a:r>
                      <a:endParaRPr lang="en-US" sz="9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391668" marR="12700" marT="12700" marB="12700" anchor="ctr">
                    <a:lnL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80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1905" marR="1905" marT="1905" marB="1905">
                    <a:lnL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E57373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High</a:t>
                      </a:r>
                      <a:endParaRPr lang="en-US" sz="7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06244" marR="12700" marT="12700" marB="12700" anchor="ctr">
                    <a:lnL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80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1905" marR="1905" marT="1905" marB="1905">
                    <a:lnL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600" dirty="0">
                          <a:solidFill>
                            <a:srgbClr val="FFB74D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Medium</a:t>
                      </a:r>
                      <a:endParaRPr lang="en-US" sz="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06244" marR="12700" marT="12700" marB="12700" anchor="ctr">
                    <a:lnL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1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1905" marR="1905" marT="1905" marB="1905">
                    <a:lnL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600" dirty="0">
                          <a:solidFill>
                            <a:srgbClr val="4A90E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Low</a:t>
                      </a:r>
                      <a:endParaRPr lang="en-US" sz="6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06244" marR="12700" marT="12700" marB="12700" anchor="ctr">
                    <a:lnL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9175410" y="4926654"/>
          <a:ext cx="2208220" cy="1231648"/>
        </p:xfrm>
        <a:graphic>
          <a:graphicData uri="http://schemas.openxmlformats.org/drawingml/2006/table">
            <a:tbl>
              <a:tblPr/>
              <a:tblGrid>
                <a:gridCol w="1246223"/>
                <a:gridCol w="961997"/>
              </a:tblGrid>
              <a:tr h="320666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B0B8C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Owner</a:t>
                      </a:r>
                      <a:endParaRPr lang="en-US" sz="7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719622" marR="12700" marT="12700" marB="12700" anchor="ctr">
                    <a:lnL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700" dirty="0">
                          <a:solidFill>
                            <a:srgbClr val="B0B8C1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Status</a:t>
                      </a:r>
                      <a:endParaRPr lang="en-US" sz="7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282351" marR="12700" marT="12700" marB="12700" anchor="ctr">
                    <a:lnL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09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1905" marR="1905" marT="1905" marB="1905">
                    <a:lnL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/>
                    </a:p>
                  </a:txBody>
                  <a:tcPr marL="1905" marR="1905" marT="1905" marB="1905">
                    <a:lnL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151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1905" marR="1905" marT="1905" marB="1905">
                    <a:lnL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/>
                    </a:p>
                  </a:txBody>
                  <a:tcPr marL="1905" marR="1905" marT="1905" marB="1905">
                    <a:lnL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37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/>
                    </a:p>
                  </a:txBody>
                  <a:tcPr marL="1905" marR="1905" marT="1905" marB="1905">
                    <a:lnL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200" dirty="0"/>
                    </a:p>
                  </a:txBody>
                  <a:tcPr marL="1905" marR="1905" marT="1905" marB="1905">
                    <a:lnL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E3A8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Shape 11"/>
          <p:cNvSpPr/>
          <p:nvPr/>
        </p:nvSpPr>
        <p:spPr>
          <a:xfrm>
            <a:off x="10527307" y="5314368"/>
            <a:ext cx="685058" cy="179281"/>
          </a:xfrm>
          <a:prstGeom prst="roundRect">
            <a:avLst>
              <a:gd name="adj" fmla="val 16000"/>
            </a:avLst>
          </a:prstGeom>
          <a:solidFill>
            <a:srgbClr val="1E3A8A"/>
          </a:solidFill>
          <a:ln w="12700">
            <a:solidFill>
              <a:srgbClr val="1E3A8A">
                <a:alpha val="0"/>
              </a:srgbClr>
            </a:solidFill>
            <a:prstDash val="solid"/>
          </a:ln>
        </p:spPr>
      </p:sp>
      <p:sp>
        <p:nvSpPr>
          <p:cNvPr id="20" name="Text 12"/>
          <p:cNvSpPr txBox="1"/>
          <p:nvPr/>
        </p:nvSpPr>
        <p:spPr>
          <a:xfrm>
            <a:off x="10527307" y="5314368"/>
            <a:ext cx="685058" cy="1792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90E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In Progress</a:t>
            </a:r>
            <a:endParaRPr lang="en-US" sz="800" dirty="0"/>
          </a:p>
        </p:txBody>
      </p:sp>
      <p:sp>
        <p:nvSpPr>
          <p:cNvPr id="21" name="Shape 13"/>
          <p:cNvSpPr/>
          <p:nvPr/>
        </p:nvSpPr>
        <p:spPr>
          <a:xfrm>
            <a:off x="10557187" y="5620167"/>
            <a:ext cx="494117" cy="143425"/>
          </a:xfrm>
          <a:prstGeom prst="roundRect">
            <a:avLst>
              <a:gd name="adj" fmla="val 16000"/>
            </a:avLst>
          </a:prstGeom>
          <a:solidFill>
            <a:srgbClr val="064E3B"/>
          </a:solidFill>
          <a:ln w="12700">
            <a:solidFill>
              <a:srgbClr val="064E3B">
                <a:alpha val="0"/>
              </a:srgbClr>
            </a:solidFill>
            <a:prstDash val="solid"/>
          </a:ln>
        </p:spPr>
      </p:sp>
      <p:sp>
        <p:nvSpPr>
          <p:cNvPr id="22" name="Text 14"/>
          <p:cNvSpPr txBox="1"/>
          <p:nvPr/>
        </p:nvSpPr>
        <p:spPr>
          <a:xfrm>
            <a:off x="10557187" y="5620167"/>
            <a:ext cx="494117" cy="14342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600" dirty="0">
                <a:solidFill>
                  <a:srgbClr val="4DB6A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Planned</a:t>
            </a:r>
            <a:endParaRPr lang="en-US" sz="600" dirty="0"/>
          </a:p>
        </p:txBody>
      </p:sp>
      <p:sp>
        <p:nvSpPr>
          <p:cNvPr id="23" name="Shape 15"/>
          <p:cNvSpPr/>
          <p:nvPr/>
        </p:nvSpPr>
        <p:spPr>
          <a:xfrm>
            <a:off x="10605287" y="5914304"/>
            <a:ext cx="405205" cy="167329"/>
          </a:xfrm>
          <a:prstGeom prst="roundRect">
            <a:avLst>
              <a:gd name="adj" fmla="val 16000"/>
            </a:avLst>
          </a:prstGeom>
          <a:solidFill>
            <a:srgbClr val="4C1D95"/>
          </a:solidFill>
          <a:ln w="12700">
            <a:solidFill>
              <a:srgbClr val="4C1D95">
                <a:alpha val="0"/>
              </a:srgbClr>
            </a:solidFill>
            <a:prstDash val="solid"/>
          </a:ln>
        </p:spPr>
      </p:sp>
      <p:sp>
        <p:nvSpPr>
          <p:cNvPr id="24" name="Text 16"/>
          <p:cNvSpPr txBox="1"/>
          <p:nvPr/>
        </p:nvSpPr>
        <p:spPr>
          <a:xfrm>
            <a:off x="10605287" y="5914304"/>
            <a:ext cx="405205" cy="16732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7E57C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Done</a:t>
            </a:r>
            <a:endParaRPr lang="en-US" sz="700" dirty="0"/>
          </a:p>
        </p:txBody>
      </p:sp>
      <p:sp>
        <p:nvSpPr>
          <p:cNvPr id="25" name="Shape 17"/>
          <p:cNvSpPr/>
          <p:nvPr/>
        </p:nvSpPr>
        <p:spPr>
          <a:xfrm>
            <a:off x="590316" y="1996936"/>
            <a:ext cx="8140535" cy="2193645"/>
          </a:xfrm>
          <a:prstGeom prst="rect">
            <a:avLst/>
          </a:prstGeom>
          <a:noFill/>
          <a:ln w="12700">
            <a:solidFill>
              <a:srgbClr val="1E3A8A"/>
            </a:solidFill>
            <a:prstDash val="solid"/>
          </a:ln>
        </p:spPr>
      </p:sp>
      <p:sp>
        <p:nvSpPr>
          <p:cNvPr id="26" name="Shape 18"/>
          <p:cNvSpPr/>
          <p:nvPr/>
        </p:nvSpPr>
        <p:spPr>
          <a:xfrm>
            <a:off x="3687655" y="2405056"/>
            <a:ext cx="1836540" cy="1435708"/>
          </a:xfrm>
          <a:prstGeom prst="rect">
            <a:avLst/>
          </a:prstGeom>
          <a:noFill/>
          <a:ln w="12700">
            <a:solidFill>
              <a:srgbClr val="3B82F6"/>
            </a:solidFill>
            <a:prstDash val="dash"/>
          </a:ln>
        </p:spPr>
      </p:sp>
      <p:sp>
        <p:nvSpPr>
          <p:cNvPr id="27" name="Shape 19"/>
          <p:cNvSpPr/>
          <p:nvPr/>
        </p:nvSpPr>
        <p:spPr>
          <a:xfrm>
            <a:off x="8905759" y="962061"/>
            <a:ext cx="2638204" cy="1034875"/>
          </a:xfrm>
          <a:prstGeom prst="rect">
            <a:avLst/>
          </a:prstGeom>
          <a:noFill/>
          <a:ln w="12700">
            <a:solidFill>
              <a:srgbClr val="1E3A8A"/>
            </a:solidFill>
            <a:prstDash val="solid"/>
          </a:ln>
        </p:spPr>
      </p:sp>
      <p:sp>
        <p:nvSpPr>
          <p:cNvPr id="28" name="Shape 20"/>
          <p:cNvSpPr/>
          <p:nvPr/>
        </p:nvSpPr>
        <p:spPr>
          <a:xfrm>
            <a:off x="8905759" y="2062527"/>
            <a:ext cx="2638204" cy="1034875"/>
          </a:xfrm>
          <a:prstGeom prst="rect">
            <a:avLst/>
          </a:prstGeom>
          <a:noFill/>
          <a:ln w="12700">
            <a:solidFill>
              <a:srgbClr val="1E3A8A"/>
            </a:solidFill>
            <a:prstDash val="solid"/>
          </a:ln>
        </p:spPr>
      </p:sp>
      <p:sp>
        <p:nvSpPr>
          <p:cNvPr id="29" name="Shape 21"/>
          <p:cNvSpPr/>
          <p:nvPr/>
        </p:nvSpPr>
        <p:spPr>
          <a:xfrm>
            <a:off x="8905759" y="3155705"/>
            <a:ext cx="2638204" cy="1034875"/>
          </a:xfrm>
          <a:prstGeom prst="rect">
            <a:avLst/>
          </a:prstGeom>
          <a:noFill/>
          <a:ln w="12700">
            <a:solidFill>
              <a:srgbClr val="1E3A8A"/>
            </a:solidFill>
            <a:prstDash val="solid"/>
          </a:ln>
        </p:spPr>
      </p:sp>
      <p:sp>
        <p:nvSpPr>
          <p:cNvPr id="30" name="Shape 22"/>
          <p:cNvSpPr/>
          <p:nvPr/>
        </p:nvSpPr>
        <p:spPr>
          <a:xfrm>
            <a:off x="4117638" y="4329050"/>
            <a:ext cx="3461731" cy="1967721"/>
          </a:xfrm>
          <a:prstGeom prst="rect">
            <a:avLst/>
          </a:prstGeom>
          <a:noFill/>
          <a:ln w="12700">
            <a:solidFill>
              <a:srgbClr val="1E3A8A"/>
            </a:solidFill>
            <a:prstDash val="solid"/>
          </a:ln>
        </p:spPr>
      </p:sp>
      <p:pic>
        <p:nvPicPr>
          <p:cNvPr id="31" name="Image 4" descr="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7322" y="2310314"/>
            <a:ext cx="2157205" cy="1610616"/>
          </a:xfrm>
          <a:prstGeom prst="rect">
            <a:avLst/>
          </a:prstGeom>
        </p:spPr>
      </p:pic>
      <p:pic>
        <p:nvPicPr>
          <p:cNvPr id="32" name="Image 5" descr="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5710" y="1187984"/>
            <a:ext cx="1173345" cy="677771"/>
          </a:xfrm>
          <a:prstGeom prst="rect">
            <a:avLst/>
          </a:prstGeom>
        </p:spPr>
      </p:pic>
      <p:pic>
        <p:nvPicPr>
          <p:cNvPr id="33" name="Image 6" descr="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6725" y="2499798"/>
            <a:ext cx="1122330" cy="480998"/>
          </a:xfrm>
          <a:prstGeom prst="rect">
            <a:avLst/>
          </a:prstGeom>
        </p:spPr>
      </p:pic>
      <p:pic>
        <p:nvPicPr>
          <p:cNvPr id="34" name="Image 7" descr="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95710" y="3447220"/>
            <a:ext cx="1173345" cy="626756"/>
          </a:xfrm>
          <a:prstGeom prst="rect">
            <a:avLst/>
          </a:prstGeom>
        </p:spPr>
      </p:pic>
      <p:pic>
        <p:nvPicPr>
          <p:cNvPr id="35" name="Image 8" descr="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436" y="5167154"/>
            <a:ext cx="932846" cy="867255"/>
          </a:xfrm>
          <a:prstGeom prst="rect">
            <a:avLst/>
          </a:prstGeom>
        </p:spPr>
      </p:pic>
      <p:pic>
        <p:nvPicPr>
          <p:cNvPr id="36" name="Image 9" descr="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16440" y="5050548"/>
            <a:ext cx="998436" cy="998436"/>
          </a:xfrm>
          <a:prstGeom prst="rect">
            <a:avLst/>
          </a:prstGeom>
        </p:spPr>
      </p:pic>
      <p:pic>
        <p:nvPicPr>
          <p:cNvPr id="37" name="Image 10" descr="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1050" y="4438368"/>
            <a:ext cx="473711" cy="473711"/>
          </a:xfrm>
          <a:prstGeom prst="rect">
            <a:avLst/>
          </a:prstGeom>
        </p:spPr>
      </p:pic>
      <p:pic>
        <p:nvPicPr>
          <p:cNvPr id="38" name="Image 11" descr="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28986" y="4438368"/>
            <a:ext cx="466423" cy="473711"/>
          </a:xfrm>
          <a:prstGeom prst="rect">
            <a:avLst/>
          </a:prstGeom>
        </p:spPr>
      </p:pic>
      <p:pic>
        <p:nvPicPr>
          <p:cNvPr id="39" name="Image 12" descr="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8952" y="4438368"/>
            <a:ext cx="466423" cy="466423"/>
          </a:xfrm>
          <a:prstGeom prst="rect">
            <a:avLst/>
          </a:prstGeom>
        </p:spPr>
      </p:pic>
      <p:pic>
        <p:nvPicPr>
          <p:cNvPr id="40" name="Image 13" descr="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28154" y="2550813"/>
            <a:ext cx="255075" cy="233211"/>
          </a:xfrm>
          <a:prstGeom prst="rect">
            <a:avLst/>
          </a:prstGeom>
        </p:spPr>
      </p:pic>
      <p:pic>
        <p:nvPicPr>
          <p:cNvPr id="41" name="Image 14" descr="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87920" y="3461795"/>
            <a:ext cx="225924" cy="240499"/>
          </a:xfrm>
          <a:prstGeom prst="rect">
            <a:avLst/>
          </a:prstGeom>
        </p:spPr>
      </p:pic>
      <p:pic>
        <p:nvPicPr>
          <p:cNvPr id="42" name="Image 15" descr="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29919" y="3009948"/>
            <a:ext cx="225924" cy="233211"/>
          </a:xfrm>
          <a:prstGeom prst="rect">
            <a:avLst/>
          </a:prstGeom>
        </p:spPr>
      </p:pic>
      <p:pic>
        <p:nvPicPr>
          <p:cNvPr id="43" name="Image 16" descr="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29919" y="3476371"/>
            <a:ext cx="225924" cy="225924"/>
          </a:xfrm>
          <a:prstGeom prst="rect">
            <a:avLst/>
          </a:prstGeom>
        </p:spPr>
      </p:pic>
      <p:pic>
        <p:nvPicPr>
          <p:cNvPr id="44" name="Image 17" descr="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80633" y="3017236"/>
            <a:ext cx="233211" cy="218636"/>
          </a:xfrm>
          <a:prstGeom prst="rect">
            <a:avLst/>
          </a:prstGeom>
        </p:spPr>
      </p:pic>
      <p:pic>
        <p:nvPicPr>
          <p:cNvPr id="45" name="Image 18" descr="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29919" y="2558101"/>
            <a:ext cx="233211" cy="211348"/>
          </a:xfrm>
          <a:prstGeom prst="rect">
            <a:avLst/>
          </a:prstGeom>
        </p:spPr>
      </p:pic>
      <p:pic>
        <p:nvPicPr>
          <p:cNvPr id="46" name="Image 19" descr="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180633" y="2558101"/>
            <a:ext cx="233211" cy="211348"/>
          </a:xfrm>
          <a:prstGeom prst="rect">
            <a:avLst/>
          </a:prstGeom>
        </p:spPr>
      </p:pic>
      <p:pic>
        <p:nvPicPr>
          <p:cNvPr id="47" name="Image 20" descr="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950018" y="3469083"/>
            <a:ext cx="211348" cy="233211"/>
          </a:xfrm>
          <a:prstGeom prst="rect">
            <a:avLst/>
          </a:prstGeom>
        </p:spPr>
      </p:pic>
      <p:pic>
        <p:nvPicPr>
          <p:cNvPr id="48" name="Image 21" descr="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950018" y="3009948"/>
            <a:ext cx="211348" cy="233211"/>
          </a:xfrm>
          <a:prstGeom prst="rect">
            <a:avLst/>
          </a:prstGeom>
        </p:spPr>
      </p:pic>
      <p:pic>
        <p:nvPicPr>
          <p:cNvPr id="49" name="Image 22" descr="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984362" y="5312911"/>
            <a:ext cx="153045" cy="160333"/>
          </a:xfrm>
          <a:prstGeom prst="rect">
            <a:avLst/>
          </a:prstGeom>
        </p:spPr>
      </p:pic>
      <p:pic>
        <p:nvPicPr>
          <p:cNvPr id="50" name="Image 23" descr="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984362" y="5611713"/>
            <a:ext cx="153045" cy="160333"/>
          </a:xfrm>
          <a:prstGeom prst="rect">
            <a:avLst/>
          </a:prstGeom>
        </p:spPr>
      </p:pic>
      <p:pic>
        <p:nvPicPr>
          <p:cNvPr id="51" name="Image 24" descr="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984362" y="5917803"/>
            <a:ext cx="153045" cy="160333"/>
          </a:xfrm>
          <a:prstGeom prst="rect">
            <a:avLst/>
          </a:prstGeom>
        </p:spPr>
      </p:pic>
      <p:sp>
        <p:nvSpPr>
          <p:cNvPr id="52" name="Text 23"/>
          <p:cNvSpPr txBox="1"/>
          <p:nvPr/>
        </p:nvSpPr>
        <p:spPr>
          <a:xfrm>
            <a:off x="1479435" y="947348"/>
            <a:ext cx="4956015" cy="45940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Al Growth War Room</a:t>
            </a:r>
            <a:endParaRPr lang="en-US" sz="2500" dirty="0"/>
          </a:p>
        </p:txBody>
      </p:sp>
      <p:sp>
        <p:nvSpPr>
          <p:cNvPr id="53" name="Text 24"/>
          <p:cNvSpPr txBox="1"/>
          <p:nvPr/>
        </p:nvSpPr>
        <p:spPr>
          <a:xfrm>
            <a:off x="1515874" y="1501225"/>
            <a:ext cx="4037745" cy="3136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B0B8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From user feedback to executable pages</a:t>
            </a:r>
            <a:endParaRPr lang="en-US" sz="1400" dirty="0"/>
          </a:p>
        </p:txBody>
      </p:sp>
      <p:sp>
        <p:nvSpPr>
          <p:cNvPr id="54" name="Text 25"/>
          <p:cNvSpPr txBox="1"/>
          <p:nvPr/>
        </p:nvSpPr>
        <p:spPr>
          <a:xfrm>
            <a:off x="1574040" y="2106118"/>
            <a:ext cx="627029" cy="29178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4A90E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Input</a:t>
            </a:r>
            <a:endParaRPr lang="en-US" sz="1400" dirty="0"/>
          </a:p>
        </p:txBody>
      </p:sp>
      <p:sp>
        <p:nvSpPr>
          <p:cNvPr id="55" name="Text 26"/>
          <p:cNvSpPr txBox="1"/>
          <p:nvPr/>
        </p:nvSpPr>
        <p:spPr>
          <a:xfrm>
            <a:off x="3928017" y="2084254"/>
            <a:ext cx="1341239" cy="3063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4A90E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Model Layer</a:t>
            </a:r>
            <a:endParaRPr lang="en-US" sz="1400" dirty="0"/>
          </a:p>
        </p:txBody>
      </p:sp>
      <p:sp>
        <p:nvSpPr>
          <p:cNvPr id="56" name="Text 27"/>
          <p:cNvSpPr txBox="1"/>
          <p:nvPr/>
        </p:nvSpPr>
        <p:spPr>
          <a:xfrm>
            <a:off x="1486586" y="2557965"/>
            <a:ext cx="1108027" cy="2043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User Feedback</a:t>
            </a:r>
            <a:endParaRPr lang="en-US" sz="800" dirty="0"/>
          </a:p>
        </p:txBody>
      </p:sp>
      <p:sp>
        <p:nvSpPr>
          <p:cNvPr id="57" name="Text 28"/>
          <p:cNvSpPr txBox="1"/>
          <p:nvPr/>
        </p:nvSpPr>
        <p:spPr>
          <a:xfrm>
            <a:off x="6850447" y="2113405"/>
            <a:ext cx="787362" cy="277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4A90E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Output</a:t>
            </a:r>
            <a:endParaRPr lang="en-US" sz="1300" dirty="0"/>
          </a:p>
        </p:txBody>
      </p:sp>
      <p:sp>
        <p:nvSpPr>
          <p:cNvPr id="58" name="Text 29"/>
          <p:cNvSpPr txBox="1"/>
          <p:nvPr/>
        </p:nvSpPr>
        <p:spPr>
          <a:xfrm>
            <a:off x="1486586" y="3017099"/>
            <a:ext cx="1049725" cy="2189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Behavior Data</a:t>
            </a:r>
            <a:endParaRPr lang="en-US" sz="1000" dirty="0"/>
          </a:p>
        </p:txBody>
      </p:sp>
      <p:sp>
        <p:nvSpPr>
          <p:cNvPr id="59" name="Text 30"/>
          <p:cNvSpPr txBox="1"/>
          <p:nvPr/>
        </p:nvSpPr>
        <p:spPr>
          <a:xfrm>
            <a:off x="4248683" y="2557965"/>
            <a:ext cx="648893" cy="23348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Classify</a:t>
            </a:r>
            <a:endParaRPr lang="en-US" sz="1100" dirty="0"/>
          </a:p>
        </p:txBody>
      </p:sp>
      <p:sp>
        <p:nvSpPr>
          <p:cNvPr id="60" name="Text 31"/>
          <p:cNvSpPr txBox="1"/>
          <p:nvPr/>
        </p:nvSpPr>
        <p:spPr>
          <a:xfrm>
            <a:off x="1464722" y="3447083"/>
            <a:ext cx="1042437" cy="277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Market Signal</a:t>
            </a:r>
            <a:endParaRPr lang="en-US" sz="1100" dirty="0"/>
          </a:p>
        </p:txBody>
      </p:sp>
      <p:sp>
        <p:nvSpPr>
          <p:cNvPr id="61" name="Text 32"/>
          <p:cNvSpPr txBox="1"/>
          <p:nvPr/>
        </p:nvSpPr>
        <p:spPr>
          <a:xfrm>
            <a:off x="4255971" y="3024387"/>
            <a:ext cx="852953" cy="2043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Summarize</a:t>
            </a:r>
            <a:endParaRPr lang="en-US" sz="800" dirty="0"/>
          </a:p>
        </p:txBody>
      </p:sp>
      <p:sp>
        <p:nvSpPr>
          <p:cNvPr id="62" name="Text 33"/>
          <p:cNvSpPr txBox="1"/>
          <p:nvPr/>
        </p:nvSpPr>
        <p:spPr>
          <a:xfrm>
            <a:off x="4255971" y="3490810"/>
            <a:ext cx="685332" cy="19704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Prioritize</a:t>
            </a:r>
            <a:endParaRPr lang="en-US" sz="800" dirty="0"/>
          </a:p>
        </p:txBody>
      </p:sp>
      <p:sp>
        <p:nvSpPr>
          <p:cNvPr id="63" name="Text 34"/>
          <p:cNvSpPr txBox="1"/>
          <p:nvPr/>
        </p:nvSpPr>
        <p:spPr>
          <a:xfrm>
            <a:off x="6857735" y="2550677"/>
            <a:ext cx="670756" cy="23348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Backlog</a:t>
            </a:r>
            <a:endParaRPr lang="en-US" sz="1100" dirty="0"/>
          </a:p>
        </p:txBody>
      </p:sp>
      <p:sp>
        <p:nvSpPr>
          <p:cNvPr id="64" name="Text 35"/>
          <p:cNvSpPr txBox="1"/>
          <p:nvPr/>
        </p:nvSpPr>
        <p:spPr>
          <a:xfrm>
            <a:off x="6835872" y="3009812"/>
            <a:ext cx="1210057" cy="25534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Experiment Plan</a:t>
            </a:r>
            <a:endParaRPr lang="en-US" sz="1100" dirty="0"/>
          </a:p>
        </p:txBody>
      </p:sp>
      <p:sp>
        <p:nvSpPr>
          <p:cNvPr id="65" name="Text 36"/>
          <p:cNvSpPr txBox="1"/>
          <p:nvPr/>
        </p:nvSpPr>
        <p:spPr>
          <a:xfrm>
            <a:off x="6843160" y="3454371"/>
            <a:ext cx="1100740" cy="2626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Review Report</a:t>
            </a:r>
            <a:endParaRPr lang="en-US" sz="1200" dirty="0"/>
          </a:p>
        </p:txBody>
      </p:sp>
      <p:sp>
        <p:nvSpPr>
          <p:cNvPr id="66" name="Text 37"/>
          <p:cNvSpPr txBox="1"/>
          <p:nvPr/>
        </p:nvSpPr>
        <p:spPr>
          <a:xfrm>
            <a:off x="9087956" y="1122257"/>
            <a:ext cx="925831" cy="2116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Conversion</a:t>
            </a:r>
            <a:endParaRPr lang="en-US" sz="900" dirty="0"/>
          </a:p>
        </p:txBody>
      </p:sp>
      <p:sp>
        <p:nvSpPr>
          <p:cNvPr id="67" name="Text 38"/>
          <p:cNvSpPr txBox="1"/>
          <p:nvPr/>
        </p:nvSpPr>
        <p:spPr>
          <a:xfrm>
            <a:off x="9066092" y="1442923"/>
            <a:ext cx="976846" cy="3428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C3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+14%</a:t>
            </a:r>
            <a:endParaRPr lang="en-US" sz="1700" dirty="0"/>
          </a:p>
        </p:txBody>
      </p:sp>
      <p:sp>
        <p:nvSpPr>
          <p:cNvPr id="68" name="Text 39"/>
          <p:cNvSpPr txBox="1"/>
          <p:nvPr/>
        </p:nvSpPr>
        <p:spPr>
          <a:xfrm>
            <a:off x="9080668" y="2193572"/>
            <a:ext cx="1253785" cy="2845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 Time</a:t>
            </a:r>
            <a:endParaRPr lang="en-US" sz="1300" dirty="0"/>
          </a:p>
        </p:txBody>
      </p:sp>
      <p:sp>
        <p:nvSpPr>
          <p:cNvPr id="69" name="Text 40"/>
          <p:cNvSpPr txBox="1"/>
          <p:nvPr/>
        </p:nvSpPr>
        <p:spPr>
          <a:xfrm>
            <a:off x="9087956" y="2543389"/>
            <a:ext cx="947695" cy="35737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C3F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-32%</a:t>
            </a:r>
            <a:endParaRPr lang="en-US" sz="1800" dirty="0"/>
          </a:p>
        </p:txBody>
      </p:sp>
      <p:sp>
        <p:nvSpPr>
          <p:cNvPr id="70" name="Text 41"/>
          <p:cNvSpPr txBox="1"/>
          <p:nvPr/>
        </p:nvSpPr>
        <p:spPr>
          <a:xfrm>
            <a:off x="9080668" y="3294038"/>
            <a:ext cx="1399542" cy="2772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Highvalue Leads</a:t>
            </a:r>
            <a:endParaRPr lang="en-US" sz="1200" dirty="0"/>
          </a:p>
        </p:txBody>
      </p:sp>
      <p:sp>
        <p:nvSpPr>
          <p:cNvPr id="71" name="Text 42"/>
          <p:cNvSpPr txBox="1"/>
          <p:nvPr/>
        </p:nvSpPr>
        <p:spPr>
          <a:xfrm>
            <a:off x="9095244" y="3629279"/>
            <a:ext cx="699908" cy="3719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7E57C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186</a:t>
            </a:r>
            <a:endParaRPr lang="en-US" sz="2000" dirty="0"/>
          </a:p>
        </p:txBody>
      </p:sp>
      <p:sp>
        <p:nvSpPr>
          <p:cNvPr id="72" name="Text 43"/>
          <p:cNvSpPr txBox="1"/>
          <p:nvPr/>
        </p:nvSpPr>
        <p:spPr>
          <a:xfrm>
            <a:off x="1457571" y="4532973"/>
            <a:ext cx="1523435" cy="26263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Find Problems</a:t>
            </a:r>
            <a:endParaRPr lang="en-US" sz="1200" dirty="0"/>
          </a:p>
        </p:txBody>
      </p:sp>
      <p:sp>
        <p:nvSpPr>
          <p:cNvPr id="73" name="Text 44"/>
          <p:cNvSpPr txBox="1"/>
          <p:nvPr/>
        </p:nvSpPr>
        <p:spPr>
          <a:xfrm>
            <a:off x="4977605" y="4511110"/>
            <a:ext cx="1858677" cy="3136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Generate Insights</a:t>
            </a:r>
            <a:endParaRPr lang="en-US" sz="1400" dirty="0"/>
          </a:p>
        </p:txBody>
      </p:sp>
      <p:sp>
        <p:nvSpPr>
          <p:cNvPr id="74" name="Text 45"/>
          <p:cNvSpPr txBox="1"/>
          <p:nvPr/>
        </p:nvSpPr>
        <p:spPr>
          <a:xfrm>
            <a:off x="8599669" y="4496534"/>
            <a:ext cx="1370390" cy="33551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Ship Actions</a:t>
            </a:r>
            <a:endParaRPr lang="en-US" sz="1600" dirty="0"/>
          </a:p>
        </p:txBody>
      </p:sp>
      <p:sp>
        <p:nvSpPr>
          <p:cNvPr id="75" name="Text 46"/>
          <p:cNvSpPr txBox="1"/>
          <p:nvPr/>
        </p:nvSpPr>
        <p:spPr>
          <a:xfrm>
            <a:off x="8082232" y="4999396"/>
            <a:ext cx="466696" cy="17518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00" dirty="0">
                <a:solidFill>
                  <a:srgbClr val="B0B8C1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Action</a:t>
            </a:r>
            <a:endParaRPr lang="en-US" sz="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2026-07-06T05:12:30Z</dcterms:created>
  <dcterms:modified xsi:type="dcterms:W3CDTF">2026-07-06T05:12:30Z</dcterms:modified>
</cp:coreProperties>
</file>